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49" autoAdjust="0"/>
    <p:restoredTop sz="94660"/>
  </p:normalViewPr>
  <p:slideViewPr>
    <p:cSldViewPr>
      <p:cViewPr varScale="1">
        <p:scale>
          <a:sx n="42" d="100"/>
          <a:sy n="42" d="100"/>
        </p:scale>
        <p:origin x="1350"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189080C-55BF-41A8-A469-8DFCD6B0BCAF}"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F234F-42D8-420B-89C0-F63E85AB5E76}"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9080C-55BF-41A8-A469-8DFCD6B0BCAF}"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F234F-42D8-420B-89C0-F63E85AB5E76}"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89080C-55BF-41A8-A469-8DFCD6B0BCAF}"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F234F-42D8-420B-89C0-F63E85AB5E76}"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9080C-55BF-41A8-A469-8DFCD6B0BCAF}" type="datetimeFigureOut">
              <a:rPr lang="en-US" smtClean="0"/>
              <a:t>5/8/2017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F234F-42D8-420B-89C0-F63E85AB5E76}"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89080C-55BF-41A8-A469-8DFCD6B0BCAF}" type="datetimeFigureOut">
              <a:rPr lang="en-US" smtClean="0"/>
              <a:t>5/8/2017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EF234F-42D8-420B-89C0-F63E85AB5E76}"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89080C-55BF-41A8-A469-8DFCD6B0BCAF}" type="datetimeFigureOut">
              <a:rPr lang="en-US" smtClean="0"/>
              <a:t>5/8/2017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EF234F-42D8-420B-89C0-F63E85AB5E76}"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9080C-55BF-41A8-A469-8DFCD6B0BCAF}" type="datetimeFigureOut">
              <a:rPr lang="en-US" smtClean="0"/>
              <a:t>5/8/2017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EF234F-42D8-420B-89C0-F63E85AB5E76}"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9080C-55BF-41A8-A469-8DFCD6B0BCAF}" type="datetimeFigureOut">
              <a:rPr lang="en-US" smtClean="0"/>
              <a:t>5/8/2017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F234F-42D8-420B-89C0-F63E85AB5E76}"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9080C-55BF-41A8-A469-8DFCD6B0BCAF}" type="datetimeFigureOut">
              <a:rPr lang="en-US" smtClean="0"/>
              <a:t>5/8/2017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EF234F-42D8-420B-89C0-F63E85AB5E76}"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89080C-55BF-41A8-A469-8DFCD6B0BCAF}"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F234F-42D8-420B-89C0-F63E85AB5E76}"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89080C-55BF-41A8-A469-8DFCD6B0BCAF}" type="datetimeFigureOut">
              <a:rPr lang="en-US" smtClean="0"/>
              <a:t>5/8/2017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EF234F-42D8-420B-89C0-F63E85AB5E76}"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9080C-55BF-41A8-A469-8DFCD6B0BCAF}" type="datetimeFigureOut">
              <a:rPr lang="en-US" smtClean="0"/>
              <a:t>5/8/2017</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85EF234F-42D8-420B-89C0-F63E85AB5E7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بسم الله الرحمن الرحیم</a:t>
            </a:r>
            <a:br>
              <a:rPr lang="fa-IR" dirty="0" smtClean="0"/>
            </a:br>
            <a:endParaRPr lang="en-US" dirty="0"/>
          </a:p>
        </p:txBody>
      </p:sp>
    </p:spTree>
    <p:extLst>
      <p:ext uri="{BB962C8B-B14F-4D97-AF65-F5344CB8AC3E}">
        <p14:creationId xmlns:p14="http://schemas.microsoft.com/office/powerpoint/2010/main" val="9876077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buNone/>
            </a:pPr>
            <a:r>
              <a:rPr lang="fa-IR" dirty="0" smtClean="0"/>
              <a:t>«موج سواری»</a:t>
            </a:r>
            <a:endParaRPr lang="en-US"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949" y="56686"/>
            <a:ext cx="4591050" cy="368582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
            <a:ext cx="4705349" cy="367663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73953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029"/>
                                        </p:tgtEl>
                                        <p:attrNameLst>
                                          <p:attrName>style.visibility</p:attrName>
                                        </p:attrNameLst>
                                      </p:cBhvr>
                                      <p:to>
                                        <p:strVal val="visible"/>
                                      </p:to>
                                    </p:set>
                                    <p:animEffect transition="in" filter="wipe(down)">
                                      <p:cBhvr>
                                        <p:cTn id="14" dur="580">
                                          <p:stCondLst>
                                            <p:cond delay="0"/>
                                          </p:stCondLst>
                                        </p:cTn>
                                        <p:tgtEl>
                                          <p:spTgt spid="1029"/>
                                        </p:tgtEl>
                                      </p:cBhvr>
                                    </p:animEffect>
                                    <p:anim calcmode="lin" valueType="num">
                                      <p:cBhvr>
                                        <p:cTn id="15" dur="1822" tmFilter="0,0; 0.14,0.36; 0.43,0.73; 0.71,0.91; 1.0,1.0">
                                          <p:stCondLst>
                                            <p:cond delay="0"/>
                                          </p:stCondLst>
                                        </p:cTn>
                                        <p:tgtEl>
                                          <p:spTgt spid="1029"/>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29"/>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29"/>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29"/>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29"/>
                                        </p:tgtEl>
                                        <p:attrNameLst>
                                          <p:attrName>ppt_y</p:attrName>
                                        </p:attrNameLst>
                                      </p:cBhvr>
                                      <p:tavLst>
                                        <p:tav tm="0" fmla="#ppt_y-sin(pi*$)/81">
                                          <p:val>
                                            <p:fltVal val="0"/>
                                          </p:val>
                                        </p:tav>
                                        <p:tav tm="100000">
                                          <p:val>
                                            <p:fltVal val="1"/>
                                          </p:val>
                                        </p:tav>
                                      </p:tavLst>
                                    </p:anim>
                                    <p:animScale>
                                      <p:cBhvr>
                                        <p:cTn id="20" dur="26">
                                          <p:stCondLst>
                                            <p:cond delay="650"/>
                                          </p:stCondLst>
                                        </p:cTn>
                                        <p:tgtEl>
                                          <p:spTgt spid="1029"/>
                                        </p:tgtEl>
                                      </p:cBhvr>
                                      <p:to x="100000" y="60000"/>
                                    </p:animScale>
                                    <p:animScale>
                                      <p:cBhvr>
                                        <p:cTn id="21" dur="166" decel="50000">
                                          <p:stCondLst>
                                            <p:cond delay="676"/>
                                          </p:stCondLst>
                                        </p:cTn>
                                        <p:tgtEl>
                                          <p:spTgt spid="1029"/>
                                        </p:tgtEl>
                                      </p:cBhvr>
                                      <p:to x="100000" y="100000"/>
                                    </p:animScale>
                                    <p:animScale>
                                      <p:cBhvr>
                                        <p:cTn id="22" dur="26">
                                          <p:stCondLst>
                                            <p:cond delay="1312"/>
                                          </p:stCondLst>
                                        </p:cTn>
                                        <p:tgtEl>
                                          <p:spTgt spid="1029"/>
                                        </p:tgtEl>
                                      </p:cBhvr>
                                      <p:to x="100000" y="80000"/>
                                    </p:animScale>
                                    <p:animScale>
                                      <p:cBhvr>
                                        <p:cTn id="23" dur="166" decel="50000">
                                          <p:stCondLst>
                                            <p:cond delay="1338"/>
                                          </p:stCondLst>
                                        </p:cTn>
                                        <p:tgtEl>
                                          <p:spTgt spid="1029"/>
                                        </p:tgtEl>
                                      </p:cBhvr>
                                      <p:to x="100000" y="100000"/>
                                    </p:animScale>
                                    <p:animScale>
                                      <p:cBhvr>
                                        <p:cTn id="24" dur="26">
                                          <p:stCondLst>
                                            <p:cond delay="1642"/>
                                          </p:stCondLst>
                                        </p:cTn>
                                        <p:tgtEl>
                                          <p:spTgt spid="1029"/>
                                        </p:tgtEl>
                                      </p:cBhvr>
                                      <p:to x="100000" y="90000"/>
                                    </p:animScale>
                                    <p:animScale>
                                      <p:cBhvr>
                                        <p:cTn id="25" dur="166" decel="50000">
                                          <p:stCondLst>
                                            <p:cond delay="1668"/>
                                          </p:stCondLst>
                                        </p:cTn>
                                        <p:tgtEl>
                                          <p:spTgt spid="1029"/>
                                        </p:tgtEl>
                                      </p:cBhvr>
                                      <p:to x="100000" y="100000"/>
                                    </p:animScale>
                                    <p:animScale>
                                      <p:cBhvr>
                                        <p:cTn id="26" dur="26">
                                          <p:stCondLst>
                                            <p:cond delay="1808"/>
                                          </p:stCondLst>
                                        </p:cTn>
                                        <p:tgtEl>
                                          <p:spTgt spid="1029"/>
                                        </p:tgtEl>
                                      </p:cBhvr>
                                      <p:to x="100000" y="95000"/>
                                    </p:animScale>
                                    <p:animScale>
                                      <p:cBhvr>
                                        <p:cTn id="27" dur="166" decel="50000">
                                          <p:stCondLst>
                                            <p:cond delay="1834"/>
                                          </p:stCondLst>
                                        </p:cTn>
                                        <p:tgtEl>
                                          <p:spTgt spid="1029"/>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حرکت در موج سواری چگونه است ؟؟؟؟ </a:t>
            </a:r>
            <a:endParaRPr lang="en-US" dirty="0"/>
          </a:p>
        </p:txBody>
      </p:sp>
      <p:sp>
        <p:nvSpPr>
          <p:cNvPr id="3" name="Content Placeholder 2"/>
          <p:cNvSpPr>
            <a:spLocks noGrp="1"/>
          </p:cNvSpPr>
          <p:nvPr>
            <p:ph sz="quarter" idx="13"/>
          </p:nvPr>
        </p:nvSpPr>
        <p:spPr/>
        <p:txBody>
          <a:bodyPr>
            <a:normAutofit lnSpcReduction="10000"/>
          </a:bodyPr>
          <a:lstStyle/>
          <a:p>
            <a:pPr algn="r"/>
            <a:r>
              <a:rPr lang="fa-IR" sz="2400" dirty="0"/>
              <a:t>معمولاً هنگامی که موج خروشان در نزدیکی ساحل می شکند، موج سوار خود را به روی موج رسانده و به جلو حرکت می کند.</a:t>
            </a:r>
          </a:p>
          <a:p>
            <a:pPr algn="r"/>
            <a:r>
              <a:rPr lang="fa-IR" sz="2400" dirty="0"/>
              <a:t>به هنگام پیمودن موج، موج سوار روی تخته موج سواری می ایستد و با بدنش به چپ و راست مانور می دهد.</a:t>
            </a:r>
          </a:p>
          <a:p>
            <a:pPr algn="r"/>
            <a:r>
              <a:rPr lang="fa-IR" sz="2400" dirty="0"/>
              <a:t>موج سوار، نخست باید تخته اش را از خط موج – یعنی نقطه ای که شکست موج ها در آن جا آغاز می شود – بیرون بکشد.</a:t>
            </a:r>
            <a:endParaRPr lang="en-US" sz="2400" dirty="0"/>
          </a:p>
        </p:txBody>
      </p:sp>
    </p:spTree>
    <p:extLst>
      <p:ext uri="{BB962C8B-B14F-4D97-AF65-F5344CB8AC3E}">
        <p14:creationId xmlns:p14="http://schemas.microsoft.com/office/powerpoint/2010/main" val="5480720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heel(1)">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289" y="4495800"/>
            <a:ext cx="6512511" cy="1019368"/>
          </a:xfrm>
        </p:spPr>
        <p:txBody>
          <a:bodyPr/>
          <a:lstStyle/>
          <a:p>
            <a:pPr algn="ctr"/>
            <a:r>
              <a:rPr lang="fa-IR" dirty="0" smtClean="0"/>
              <a:t>اداااامه</a:t>
            </a:r>
            <a:endParaRPr lang="en-US" dirty="0"/>
          </a:p>
        </p:txBody>
      </p:sp>
      <p:sp>
        <p:nvSpPr>
          <p:cNvPr id="3" name="Content Placeholder 2"/>
          <p:cNvSpPr>
            <a:spLocks noGrp="1"/>
          </p:cNvSpPr>
          <p:nvPr>
            <p:ph sz="quarter" idx="13"/>
          </p:nvPr>
        </p:nvSpPr>
        <p:spPr>
          <a:xfrm>
            <a:off x="1143000" y="731520"/>
            <a:ext cx="6400800" cy="3611880"/>
          </a:xfrm>
        </p:spPr>
        <p:txBody>
          <a:bodyPr>
            <a:normAutofit fontScale="92500" lnSpcReduction="10000"/>
          </a:bodyPr>
          <a:lstStyle/>
          <a:p>
            <a:pPr algn="r"/>
            <a:r>
              <a:rPr lang="fa-IR" sz="2400" dirty="0"/>
              <a:t>اگر روی تخته اش زانو بزند یا خم بشود، یک سری خرده موج برآمده، در زیر تخته اش تشکیل می شود. هنگامی که موج سوار می خواهد از روی موجی که از پشت سرش به او نزدیک شده، بگذرد، خیلی تند دستش را مانند پارو در آب به حرکت درآورده و خودش را به ساحل می رساند.</a:t>
            </a:r>
          </a:p>
          <a:p>
            <a:pPr algn="r"/>
            <a:r>
              <a:rPr lang="fa-IR" sz="2600" dirty="0"/>
              <a:t>به محض آنکه موج در زیر تخته موج سوار به حرکت دربیاید، تخته نخست همراه با موج بلند می شود، و سپس از لبه شکسته نشده موج پایین می لغزد.</a:t>
            </a:r>
            <a:endParaRPr lang="en-US" sz="2600" dirty="0"/>
          </a:p>
        </p:txBody>
      </p:sp>
    </p:spTree>
    <p:extLst>
      <p:ext uri="{BB962C8B-B14F-4D97-AF65-F5344CB8AC3E}">
        <p14:creationId xmlns:p14="http://schemas.microsoft.com/office/powerpoint/2010/main" val="179468066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اداااامه </a:t>
            </a:r>
            <a:endParaRPr lang="en-US" dirty="0"/>
          </a:p>
        </p:txBody>
      </p:sp>
      <p:sp>
        <p:nvSpPr>
          <p:cNvPr id="3" name="Content Placeholder 2"/>
          <p:cNvSpPr>
            <a:spLocks noGrp="1"/>
          </p:cNvSpPr>
          <p:nvPr>
            <p:ph sz="quarter" idx="13"/>
          </p:nvPr>
        </p:nvSpPr>
        <p:spPr/>
        <p:txBody>
          <a:bodyPr/>
          <a:lstStyle/>
          <a:p>
            <a:pPr algn="r"/>
            <a:r>
              <a:rPr lang="fa-IR" sz="2400" dirty="0"/>
              <a:t>موج سوار بدین ترتیب موج را می گیرد و در حالی که یک پایش را رو به جلو گذاشته است، روی تخته می ایستد و خودش را از بخش شکسته شده موج دور می کند.</a:t>
            </a:r>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981200"/>
            <a:ext cx="3429000" cy="32099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922147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barn(inVertical)">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پیشینه ی موج سواری چیست ؟؟؟؟</a:t>
            </a:r>
            <a:endParaRPr lang="en-US" dirty="0"/>
          </a:p>
        </p:txBody>
      </p:sp>
      <p:sp>
        <p:nvSpPr>
          <p:cNvPr id="3" name="Content Placeholder 2"/>
          <p:cNvSpPr>
            <a:spLocks noGrp="1"/>
          </p:cNvSpPr>
          <p:nvPr>
            <p:ph sz="quarter" idx="13"/>
          </p:nvPr>
        </p:nvSpPr>
        <p:spPr>
          <a:xfrm>
            <a:off x="1143000" y="731520"/>
            <a:ext cx="6400800" cy="3688080"/>
          </a:xfrm>
        </p:spPr>
        <p:txBody>
          <a:bodyPr/>
          <a:lstStyle/>
          <a:p>
            <a:pPr algn="r"/>
            <a:r>
              <a:rPr lang="fa-IR" sz="2400" dirty="0"/>
              <a:t>موج سواری پیشینه ای دیرین دارد و نخستین بار در ساحل های اقیانوس آرام  متداول شد.</a:t>
            </a:r>
          </a:p>
          <a:p>
            <a:pPr algn="r"/>
            <a:r>
              <a:rPr lang="fa-IR" sz="2400" dirty="0"/>
              <a:t>ظاهراً صدها سال پیش در جزیره های اقیانوس آرام موج سوارها از تخته هایی به درازای ۵/۴ تا ۵/۵ متر که وزنشان تا ۷۵ کیلومی رسید، استفاده می کردند و میان خودشان رقابت های موج سواری برگزار می کردند و برندگان جایزه های این رقابت ها، از محبوبیت بی مانندی برخوردار می شدند.آغاز شد.</a:t>
            </a:r>
            <a:endParaRPr lang="en-US" sz="2400" dirty="0"/>
          </a:p>
        </p:txBody>
      </p:sp>
    </p:spTree>
    <p:extLst>
      <p:ext uri="{BB962C8B-B14F-4D97-AF65-F5344CB8AC3E}">
        <p14:creationId xmlns:p14="http://schemas.microsoft.com/office/powerpoint/2010/main" val="283146684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اداااامه</a:t>
            </a:r>
            <a:endParaRPr lang="en-US" dirty="0"/>
          </a:p>
        </p:txBody>
      </p:sp>
      <p:sp>
        <p:nvSpPr>
          <p:cNvPr id="3" name="Content Placeholder 2"/>
          <p:cNvSpPr>
            <a:spLocks noGrp="1"/>
          </p:cNvSpPr>
          <p:nvPr>
            <p:ph sz="quarter" idx="13"/>
          </p:nvPr>
        </p:nvSpPr>
        <p:spPr/>
        <p:txBody>
          <a:bodyPr>
            <a:normAutofit/>
          </a:bodyPr>
          <a:lstStyle/>
          <a:p>
            <a:pPr algn="r"/>
            <a:r>
              <a:rPr lang="fa-IR" sz="2400" dirty="0"/>
              <a:t>کم و بیش در سال ۱۹۵۷ میلادی، دگرگونی بزرگی در وسیله اصلی موج سواری رخ داد و آن را به ورزشی دوست داشتنی و همه جاگیر تبدیل کرد. از آن زمان، استفاده از تخته های موج سواری را برای زنها و بچه ها امکان پذیر ساخته است. تخته های تازه را از پلاستیک متخلخل یا ابر مانندی می سازند که پوششی از فایبرگلاس و رزین دارد.</a:t>
            </a:r>
            <a:endParaRPr lang="en-US" sz="2400" dirty="0"/>
          </a:p>
        </p:txBody>
      </p:sp>
    </p:spTree>
    <p:extLst>
      <p:ext uri="{BB962C8B-B14F-4D97-AF65-F5344CB8AC3E}">
        <p14:creationId xmlns:p14="http://schemas.microsoft.com/office/powerpoint/2010/main" val="1661911025"/>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انواع موج سواری : </a:t>
            </a:r>
            <a:endParaRPr lang="en-US" dirty="0"/>
          </a:p>
        </p:txBody>
      </p:sp>
      <p:sp>
        <p:nvSpPr>
          <p:cNvPr id="3" name="Content Placeholder 2"/>
          <p:cNvSpPr>
            <a:spLocks noGrp="1"/>
          </p:cNvSpPr>
          <p:nvPr>
            <p:ph sz="quarter" idx="13"/>
          </p:nvPr>
        </p:nvSpPr>
        <p:spPr/>
        <p:txBody>
          <a:bodyPr/>
          <a:lstStyle/>
          <a:p>
            <a:pPr algn="r"/>
            <a:r>
              <a:rPr lang="fa-IR" sz="2800" dirty="0"/>
              <a:t>۱ – موج سواری بدون تخته</a:t>
            </a:r>
          </a:p>
          <a:p>
            <a:pPr algn="r"/>
            <a:r>
              <a:rPr lang="fa-IR" sz="2800" dirty="0"/>
              <a:t>۲ – موج سواری با تخته</a:t>
            </a:r>
          </a:p>
          <a:p>
            <a:pPr algn="r"/>
            <a:r>
              <a:rPr lang="fa-IR" sz="2800" dirty="0"/>
              <a:t>۳ – موج سواری با تخته و </a:t>
            </a:r>
            <a:r>
              <a:rPr lang="fa-IR" sz="2800" dirty="0" smtClean="0"/>
              <a:t>بادبان</a:t>
            </a:r>
            <a:endParaRPr lang="fa-IR" sz="2800" dirty="0"/>
          </a:p>
        </p:txBody>
      </p:sp>
    </p:spTree>
    <p:extLst>
      <p:ext uri="{BB962C8B-B14F-4D97-AF65-F5344CB8AC3E}">
        <p14:creationId xmlns:p14="http://schemas.microsoft.com/office/powerpoint/2010/main" val="36466748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2" presetClass="emph" presetSubtype="0" fill="hold" grpId="0" nodeType="clickEffect">
                                  <p:stCondLst>
                                    <p:cond delay="0"/>
                                  </p:stCondLst>
                                  <p:childTnLst>
                                    <p:animRot by="120000">
                                      <p:cBhvr>
                                        <p:cTn id="21" dur="100" fill="hold">
                                          <p:stCondLst>
                                            <p:cond delay="0"/>
                                          </p:stCondLst>
                                        </p:cTn>
                                        <p:tgtEl>
                                          <p:spTgt spid="2"/>
                                        </p:tgtEl>
                                        <p:attrNameLst>
                                          <p:attrName>r</p:attrName>
                                        </p:attrNameLst>
                                      </p:cBhvr>
                                    </p:animRot>
                                    <p:animRot by="-240000">
                                      <p:cBhvr>
                                        <p:cTn id="22" dur="200" fill="hold">
                                          <p:stCondLst>
                                            <p:cond delay="200"/>
                                          </p:stCondLst>
                                        </p:cTn>
                                        <p:tgtEl>
                                          <p:spTgt spid="2"/>
                                        </p:tgtEl>
                                        <p:attrNameLst>
                                          <p:attrName>r</p:attrName>
                                        </p:attrNameLst>
                                      </p:cBhvr>
                                    </p:animRot>
                                    <p:animRot by="240000">
                                      <p:cBhvr>
                                        <p:cTn id="23" dur="200" fill="hold">
                                          <p:stCondLst>
                                            <p:cond delay="400"/>
                                          </p:stCondLst>
                                        </p:cTn>
                                        <p:tgtEl>
                                          <p:spTgt spid="2"/>
                                        </p:tgtEl>
                                        <p:attrNameLst>
                                          <p:attrName>r</p:attrName>
                                        </p:attrNameLst>
                                      </p:cBhvr>
                                    </p:animRot>
                                    <p:animRot by="-240000">
                                      <p:cBhvr>
                                        <p:cTn id="24" dur="200" fill="hold">
                                          <p:stCondLst>
                                            <p:cond delay="600"/>
                                          </p:stCondLst>
                                        </p:cTn>
                                        <p:tgtEl>
                                          <p:spTgt spid="2"/>
                                        </p:tgtEl>
                                        <p:attrNameLst>
                                          <p:attrName>r</p:attrName>
                                        </p:attrNameLst>
                                      </p:cBhvr>
                                    </p:animRot>
                                    <p:animRot by="120000">
                                      <p:cBhvr>
                                        <p:cTn id="25"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محدودیت ها : </a:t>
            </a:r>
            <a:endParaRPr lang="en-US" dirty="0"/>
          </a:p>
        </p:txBody>
      </p:sp>
      <p:sp>
        <p:nvSpPr>
          <p:cNvPr id="3" name="Content Placeholder 2"/>
          <p:cNvSpPr>
            <a:spLocks noGrp="1"/>
          </p:cNvSpPr>
          <p:nvPr>
            <p:ph sz="quarter" idx="13"/>
          </p:nvPr>
        </p:nvSpPr>
        <p:spPr/>
        <p:txBody>
          <a:bodyPr>
            <a:normAutofit/>
          </a:bodyPr>
          <a:lstStyle/>
          <a:p>
            <a:pPr algn="r"/>
            <a:r>
              <a:rPr lang="fa-IR" sz="2400" dirty="0"/>
              <a:t>موج سواری با کایت در بعضی مناطق محدود یا ممنوع شده است . این محدودیتها معمولاً برای امنیت ، جلوگیری از ترافیک در سواحل و همچنین ضعف در آموزش این ورزش می باشد. هنگامیکه ورزشکاران این رشته سازماندهی شوند، این محدودیتها هم برداشته می شوند. </a:t>
            </a:r>
            <a:endParaRPr lang="en-US"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006436"/>
            <a:ext cx="3581400" cy="29718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3811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down)">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اداااامه</a:t>
            </a:r>
            <a:endParaRPr lang="en-US" dirty="0"/>
          </a:p>
        </p:txBody>
      </p:sp>
      <p:sp>
        <p:nvSpPr>
          <p:cNvPr id="3" name="Content Placeholder 2"/>
          <p:cNvSpPr>
            <a:spLocks noGrp="1"/>
          </p:cNvSpPr>
          <p:nvPr>
            <p:ph sz="quarter" idx="13"/>
          </p:nvPr>
        </p:nvSpPr>
        <p:spPr>
          <a:xfrm>
            <a:off x="1143000" y="731520"/>
            <a:ext cx="6400800" cy="3688080"/>
          </a:xfrm>
        </p:spPr>
        <p:txBody>
          <a:bodyPr>
            <a:normAutofit lnSpcReduction="10000"/>
          </a:bodyPr>
          <a:lstStyle/>
          <a:p>
            <a:pPr algn="r"/>
            <a:r>
              <a:rPr lang="fa-IR" sz="2400" dirty="0"/>
              <a:t>یکی از دلایلی که ورزشکاران حرفه ای نگرانی بیشتری در مورد ایمنی و کیفیت بالای تجهیزاتشان دارند این است که دچار ممنوعیت و محدودیت در ورزش مورد علاقه شان نشوند.</a:t>
            </a:r>
          </a:p>
          <a:p>
            <a:pPr algn="r"/>
            <a:r>
              <a:rPr lang="fa-IR" sz="2400" dirty="0"/>
              <a:t>اگر شما موج سوارانی را در یک منطقه مشاهده کردید ، احتمالاً در آن محدوده ، ممنوعیتی برای انجام این ورزش وجود ندارد. هنگامی که وارد یک منطقه جدید می شوید حتماً پیش از انجام هرگونه ورزش در مورد محدودیتهای آن منطقه سوال کنید . </a:t>
            </a:r>
            <a:endParaRPr lang="en-US" sz="2400" dirty="0"/>
          </a:p>
        </p:txBody>
      </p:sp>
    </p:spTree>
    <p:extLst>
      <p:ext uri="{BB962C8B-B14F-4D97-AF65-F5344CB8AC3E}">
        <p14:creationId xmlns:p14="http://schemas.microsoft.com/office/powerpoint/2010/main" val="9232224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اداااامه</a:t>
            </a:r>
            <a:endParaRPr lang="en-US" dirty="0"/>
          </a:p>
        </p:txBody>
      </p:sp>
      <p:sp>
        <p:nvSpPr>
          <p:cNvPr id="3" name="Content Placeholder 2"/>
          <p:cNvSpPr>
            <a:spLocks noGrp="1"/>
          </p:cNvSpPr>
          <p:nvPr>
            <p:ph sz="quarter" idx="13"/>
          </p:nvPr>
        </p:nvSpPr>
        <p:spPr>
          <a:xfrm>
            <a:off x="1143000" y="731520"/>
            <a:ext cx="6400800" cy="3611880"/>
          </a:xfrm>
        </p:spPr>
        <p:txBody>
          <a:bodyPr>
            <a:normAutofit lnSpcReduction="10000"/>
          </a:bodyPr>
          <a:lstStyle/>
          <a:p>
            <a:pPr algn="r"/>
            <a:r>
              <a:rPr lang="fa-IR" sz="2400" dirty="0"/>
              <a:t>این سوال ساده به شما کمک می کند که با استرس کمتری ورزش خود را انجام دهید و برخوردهای کمتری با مقامات و مسئولان آن منطقه خواهید داشت . اگر ورزشکاران دیگر به شما </a:t>
            </a:r>
          </a:p>
          <a:p>
            <a:pPr algn="r"/>
            <a:r>
              <a:rPr lang="fa-IR" sz="2400" dirty="0"/>
              <a:t>توصیه هایی کردند ، مثلاً از یک اندازه خاص کایت استفاده نکنید، به حرف آنان گوش کرده و جای خود را به نقطه مناسبتری تغییر دهید. در صورت عدم توجه به این توصیه ها شاید حوادث و تصادفاتی برای شما اتفاق بیفتد.</a:t>
            </a:r>
            <a:endParaRPr lang="en-US" sz="2400" dirty="0"/>
          </a:p>
        </p:txBody>
      </p:sp>
    </p:spTree>
    <p:extLst>
      <p:ext uri="{BB962C8B-B14F-4D97-AF65-F5344CB8AC3E}">
        <p14:creationId xmlns:p14="http://schemas.microsoft.com/office/powerpoint/2010/main" val="12820996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289" y="5334000"/>
            <a:ext cx="6512511" cy="1066800"/>
          </a:xfrm>
        </p:spPr>
        <p:txBody>
          <a:bodyPr/>
          <a:lstStyle/>
          <a:p>
            <a:r>
              <a:rPr lang="fa-IR" dirty="0" smtClean="0"/>
              <a:t>تصاویری از موج سواری در غروب</a:t>
            </a:r>
            <a:br>
              <a:rPr lang="fa-IR" dirty="0" smtClean="0"/>
            </a:br>
            <a:endParaRPr lang="en-US"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82" y="-340581"/>
            <a:ext cx="4116774" cy="285518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9891" y="-340581"/>
            <a:ext cx="4203123" cy="318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821873"/>
            <a:ext cx="4090282" cy="32766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94267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additive="base">
                                        <p:cTn id="7" dur="500" fill="hold"/>
                                        <p:tgtEl>
                                          <p:spTgt spid="4100"/>
                                        </p:tgtEl>
                                        <p:attrNameLst>
                                          <p:attrName>ppt_x</p:attrName>
                                        </p:attrNameLst>
                                      </p:cBhvr>
                                      <p:tavLst>
                                        <p:tav tm="0">
                                          <p:val>
                                            <p:strVal val="#ppt_x"/>
                                          </p:val>
                                        </p:tav>
                                        <p:tav tm="100000">
                                          <p:val>
                                            <p:strVal val="#ppt_x"/>
                                          </p:val>
                                        </p:tav>
                                      </p:tavLst>
                                    </p:anim>
                                    <p:anim calcmode="lin" valueType="num">
                                      <p:cBhvr additive="base">
                                        <p:cTn id="8"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099"/>
                                        </p:tgtEl>
                                        <p:attrNameLst>
                                          <p:attrName>style.visibility</p:attrName>
                                        </p:attrNameLst>
                                      </p:cBhvr>
                                      <p:to>
                                        <p:strVal val="visible"/>
                                      </p:to>
                                    </p:set>
                                    <p:animEffect transition="in" filter="fade">
                                      <p:cBhvr>
                                        <p:cTn id="13" dur="1000"/>
                                        <p:tgtEl>
                                          <p:spTgt spid="4099"/>
                                        </p:tgtEl>
                                      </p:cBhvr>
                                    </p:animEffect>
                                    <p:anim calcmode="lin" valueType="num">
                                      <p:cBhvr>
                                        <p:cTn id="14" dur="1000" fill="hold"/>
                                        <p:tgtEl>
                                          <p:spTgt spid="4099"/>
                                        </p:tgtEl>
                                        <p:attrNameLst>
                                          <p:attrName>ppt_x</p:attrName>
                                        </p:attrNameLst>
                                      </p:cBhvr>
                                      <p:tavLst>
                                        <p:tav tm="0">
                                          <p:val>
                                            <p:strVal val="#ppt_x"/>
                                          </p:val>
                                        </p:tav>
                                        <p:tav tm="100000">
                                          <p:val>
                                            <p:strVal val="#ppt_x"/>
                                          </p:val>
                                        </p:tav>
                                      </p:tavLst>
                                    </p:anim>
                                    <p:anim calcmode="lin" valueType="num">
                                      <p:cBhvr>
                                        <p:cTn id="15"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4101"/>
                                        </p:tgtEl>
                                        <p:attrNameLst>
                                          <p:attrName>style.visibility</p:attrName>
                                        </p:attrNameLst>
                                      </p:cBhvr>
                                      <p:to>
                                        <p:strVal val="visible"/>
                                      </p:to>
                                    </p:set>
                                    <p:animEffect transition="in" filter="circle(in)">
                                      <p:cBhvr>
                                        <p:cTn id="20" dur="2000"/>
                                        <p:tgtEl>
                                          <p:spTgt spid="410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289" y="5334000"/>
            <a:ext cx="6512511" cy="1371600"/>
          </a:xfrm>
        </p:spPr>
        <p:txBody>
          <a:bodyPr/>
          <a:lstStyle/>
          <a:p>
            <a:r>
              <a:rPr lang="fa-IR" dirty="0" smtClean="0"/>
              <a:t>قهرمان موج سواری دنیا</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90688"/>
            <a:ext cx="6400800" cy="347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006" y="510598"/>
            <a:ext cx="5119255" cy="46482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42153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1000"/>
                                        <p:tgtEl>
                                          <p:spTgt spid="5123"/>
                                        </p:tgtEl>
                                      </p:cBhvr>
                                    </p:animEffect>
                                    <p:anim calcmode="lin" valueType="num">
                                      <p:cBhvr>
                                        <p:cTn id="8" dur="1000" fill="hold"/>
                                        <p:tgtEl>
                                          <p:spTgt spid="5123"/>
                                        </p:tgtEl>
                                        <p:attrNameLst>
                                          <p:attrName>ppt_x</p:attrName>
                                        </p:attrNameLst>
                                      </p:cBhvr>
                                      <p:tavLst>
                                        <p:tav tm="0">
                                          <p:val>
                                            <p:strVal val="#ppt_x"/>
                                          </p:val>
                                        </p:tav>
                                        <p:tav tm="100000">
                                          <p:val>
                                            <p:strVal val="#ppt_x"/>
                                          </p:val>
                                        </p:tav>
                                      </p:tavLst>
                                    </p:anim>
                                    <p:anim calcmode="lin" valueType="num">
                                      <p:cBhvr>
                                        <p:cTn id="9"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6927"/>
            <a:ext cx="9829800" cy="7254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23793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Slipstream">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90</TotalTime>
  <Words>624</Words>
  <Application>Microsoft Office PowerPoint</Application>
  <PresentationFormat>On-screen Show (4:3)</PresentationFormat>
  <Paragraphs>30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Georgia</vt:lpstr>
      <vt:lpstr>Tahoma</vt:lpstr>
      <vt:lpstr>Trebuchet MS</vt:lpstr>
      <vt:lpstr>Slipstream</vt:lpstr>
      <vt:lpstr>بسم الله الرحمن الرحیم </vt:lpstr>
      <vt:lpstr>«موج سواری»</vt:lpstr>
      <vt:lpstr>حرکت در موج سواری چگونه است ؟؟؟؟ </vt:lpstr>
      <vt:lpstr>اداااامه</vt:lpstr>
      <vt:lpstr>اداااامه </vt:lpstr>
      <vt:lpstr>پیشینه ی موج سواری چیست ؟؟؟؟</vt:lpstr>
      <vt:lpstr>اداااامه</vt:lpstr>
      <vt:lpstr>انواع موج سواری : </vt:lpstr>
      <vt:lpstr>محدودیت ها : </vt:lpstr>
      <vt:lpstr>اداااامه</vt:lpstr>
      <vt:lpstr>اداااامه</vt:lpstr>
      <vt:lpstr>تصاویری از موج سواری در غروب </vt:lpstr>
      <vt:lpstr>قهرمان موج سواری دنیا</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Arjan Sys</dc:creator>
  <cp:lastModifiedBy>Arjan Sys</cp:lastModifiedBy>
  <cp:revision>13</cp:revision>
  <dcterms:created xsi:type="dcterms:W3CDTF">2017-02-02T11:51:54Z</dcterms:created>
  <dcterms:modified xsi:type="dcterms:W3CDTF">2017-05-08T17:05:32Z</dcterms:modified>
</cp:coreProperties>
</file>