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52" r:id="rId1"/>
  </p:sldMasterIdLst>
  <p:sldIdLst>
    <p:sldId id="280" r:id="rId2"/>
    <p:sldId id="277" r:id="rId3"/>
    <p:sldId id="256" r:id="rId4"/>
    <p:sldId id="265" r:id="rId5"/>
    <p:sldId id="266" r:id="rId6"/>
    <p:sldId id="267" r:id="rId7"/>
    <p:sldId id="278" r:id="rId8"/>
    <p:sldId id="268" r:id="rId9"/>
    <p:sldId id="269" r:id="rId10"/>
    <p:sldId id="270" r:id="rId11"/>
    <p:sldId id="271" r:id="rId12"/>
    <p:sldId id="272" r:id="rId13"/>
    <p:sldId id="282" r:id="rId14"/>
    <p:sldId id="258" r:id="rId15"/>
    <p:sldId id="273" r:id="rId16"/>
    <p:sldId id="274" r:id="rId17"/>
    <p:sldId id="275" r:id="rId18"/>
    <p:sldId id="279" r:id="rId19"/>
    <p:sldId id="257" r:id="rId20"/>
    <p:sldId id="259" r:id="rId21"/>
    <p:sldId id="260" r:id="rId22"/>
    <p:sldId id="261" r:id="rId23"/>
    <p:sldId id="262" r:id="rId24"/>
    <p:sldId id="263" r:id="rId25"/>
    <p:sldId id="264" r:id="rId26"/>
    <p:sldId id="276"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p:cViewPr varScale="1">
        <p:scale>
          <a:sx n="70" d="100"/>
          <a:sy n="70" d="100"/>
        </p:scale>
        <p:origin x="57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3284890-85D2-4D7B-8EF5-15A9C1DB8F42}" type="datetimeFigureOut">
              <a:rPr lang="en-US" smtClean="0"/>
              <a:t>5/31/2017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620285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82F5661D-6934-4B32-B92C-470368BF1EC6}" type="datetimeFigureOut">
              <a:rPr lang="en-US" smtClean="0"/>
              <a:t>5/31/2017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709520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6F822A4-8DA6-4447-9B1F-C5DB58435268}" type="datetimeFigureOut">
              <a:rPr lang="en-US" smtClean="0"/>
              <a:t>5/31/2017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7937164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smtClean="0"/>
              <a:t>5/31/2017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0206059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smtClean="0"/>
              <a:t>5/31/2017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433045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677919A6-33EB-49BD-A62F-1FA56B9F9712}" type="datetimeFigureOut">
              <a:rPr lang="en-US" smtClean="0"/>
              <a:t>5/31/2017</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8023048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CA4E7D1B-D673-4CF6-8672-009D42ABD2A0}" type="datetimeFigureOut">
              <a:rPr lang="en-US" smtClean="0"/>
              <a:t>5/31/2017</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816929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DA16AA21-1863-4931-97CB-99D0A168701B}" type="datetimeFigureOut">
              <a:rPr lang="en-US" smtClean="0"/>
              <a:t>5/31/2017</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527911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72C379-9A7C-4C87-A116-CBE9F58B04C5}" type="datetimeFigureOut">
              <a:rPr lang="en-US" smtClean="0"/>
              <a:t>5/31/2017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2480105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664C608-40B1-4030-A28D-5B74BC98ADCE}" type="datetimeFigureOut">
              <a:rPr lang="en-US" smtClean="0"/>
              <a:t>5/31/2017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30050615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664C608-40B1-4030-A28D-5B74BC98ADCE}" type="datetimeFigureOut">
              <a:rPr lang="en-US" smtClean="0"/>
              <a:t>5/31/2017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681734719"/>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664C608-40B1-4030-A28D-5B74BC98ADCE}" type="datetimeFigureOut">
              <a:rPr lang="en-US" smtClean="0"/>
              <a:t>5/31/2017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61133581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664C608-40B1-4030-A28D-5B74BC98ADCE}" type="datetimeFigureOut">
              <a:rPr lang="en-US" smtClean="0"/>
              <a:t>5/31/2017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576442056"/>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664C608-40B1-4030-A28D-5B74BC98ADCE}" type="datetimeFigureOut">
              <a:rPr lang="en-US" smtClean="0"/>
              <a:t>5/31/2017</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913967110"/>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664C608-40B1-4030-A28D-5B74BC98ADCE}" type="datetimeFigureOut">
              <a:rPr lang="en-US" smtClean="0"/>
              <a:t>5/31/2017</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404467544"/>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157CC2-0FC8-4686-B024-99790E0F5162}" type="datetimeFigureOut">
              <a:rPr lang="en-US" smtClean="0"/>
              <a:t>5/31/2017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026833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6764DA5-CD3D-4590-A511-FCD3BC7A793E}" type="datetimeFigureOut">
              <a:rPr lang="en-US" smtClean="0"/>
              <a:t>5/31/2017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562278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8664C608-40B1-4030-A28D-5B74BC98ADCE}" type="datetimeFigureOut">
              <a:rPr lang="en-US" smtClean="0"/>
              <a:t>5/31/2017</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588393014"/>
      </p:ext>
    </p:extLst>
  </p:cSld>
  <p:clrMap bg1="dk1" tx1="lt1" bg2="dk2" tx2="lt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 id="2147483864" r:id="rId12"/>
    <p:sldLayoutId id="2147483865" r:id="rId13"/>
    <p:sldLayoutId id="2147483866" r:id="rId14"/>
    <p:sldLayoutId id="2147483867" r:id="rId15"/>
    <p:sldLayoutId id="2147483868" r:id="rId16"/>
    <p:sldLayoutId id="2147483869" r:id="rId17"/>
  </p:sldLayoutIdLst>
  <p:hf sldNum="0" hdr="0" ftr="0" dt="0"/>
  <p:txStyles>
    <p:titleStyle>
      <a:lvl1pPr algn="l" defTabSz="457200" rtl="1" eaLnBrk="1" latinLnBrk="0" hangingPunct="1">
        <a:spcBef>
          <a:spcPct val="0"/>
        </a:spcBef>
        <a:buNone/>
        <a:defRPr sz="4200" b="0" i="0" kern="1200">
          <a:solidFill>
            <a:schemeClr val="tx2"/>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r" defTabSz="457200" rtl="1"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r" defTabSz="457200" rtl="1"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r" defTabSz="457200" rtl="1"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r" defTabSz="457200" rtl="1"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r" defTabSz="457200" rtl="1"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r" defTabSz="457200" rtl="1"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r" defTabSz="457200" rtl="1"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r" defTabSz="457200" rtl="1"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59556" y="440267"/>
            <a:ext cx="9460089" cy="5688061"/>
          </a:xfrm>
          <a:prstGeom prst="rect">
            <a:avLst/>
          </a:prstGeom>
        </p:spPr>
      </p:pic>
    </p:spTree>
    <p:extLst>
      <p:ext uri="{BB962C8B-B14F-4D97-AF65-F5344CB8AC3E}">
        <p14:creationId xmlns:p14="http://schemas.microsoft.com/office/powerpoint/2010/main" val="280402226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4089" y="341004"/>
            <a:ext cx="9347200" cy="6138818"/>
          </a:xfrm>
          <a:prstGeom prst="rect">
            <a:avLst/>
          </a:prstGeom>
        </p:spPr>
      </p:pic>
    </p:spTree>
    <p:extLst>
      <p:ext uri="{BB962C8B-B14F-4D97-AF65-F5344CB8AC3E}">
        <p14:creationId xmlns:p14="http://schemas.microsoft.com/office/powerpoint/2010/main" val="3098201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93427" y="1377244"/>
            <a:ext cx="9526129" cy="3011876"/>
          </a:xfrm>
        </p:spPr>
        <p:txBody>
          <a:bodyPr/>
          <a:lstStyle/>
          <a:p>
            <a:r>
              <a:rPr lang="fa-IR" sz="15000" b="1" dirty="0" smtClean="0">
                <a:solidFill>
                  <a:schemeClr val="accent6"/>
                </a:solidFill>
              </a:rPr>
              <a:t>بهداشت روان</a:t>
            </a:r>
            <a:endParaRPr lang="fa-IR" sz="15000" b="1" dirty="0">
              <a:solidFill>
                <a:schemeClr val="accent6"/>
              </a:solidFill>
            </a:endParaRPr>
          </a:p>
        </p:txBody>
      </p:sp>
    </p:spTree>
    <p:extLst>
      <p:ext uri="{BB962C8B-B14F-4D97-AF65-F5344CB8AC3E}">
        <p14:creationId xmlns:p14="http://schemas.microsoft.com/office/powerpoint/2010/main" val="721447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6721" y="666044"/>
            <a:ext cx="7549621" cy="1243647"/>
          </a:xfrm>
        </p:spPr>
        <p:txBody>
          <a:bodyPr/>
          <a:lstStyle/>
          <a:p>
            <a:r>
              <a:rPr lang="fa-IR" sz="4000" dirty="0" smtClean="0">
                <a:solidFill>
                  <a:schemeClr val="accent6"/>
                </a:solidFill>
              </a:rPr>
              <a:t>عوامل موثر در بهداشت روانی دانش آموزان</a:t>
            </a:r>
            <a:r>
              <a:rPr lang="fa-IR" dirty="0" smtClean="0">
                <a:solidFill>
                  <a:schemeClr val="accent6"/>
                </a:solidFill>
              </a:rPr>
              <a:t>:</a:t>
            </a:r>
            <a:endParaRPr lang="fa-IR" dirty="0">
              <a:solidFill>
                <a:schemeClr val="accent6"/>
              </a:solidFill>
            </a:endParaRPr>
          </a:p>
        </p:txBody>
      </p:sp>
      <p:sp>
        <p:nvSpPr>
          <p:cNvPr id="3" name="Content Placeholder 2"/>
          <p:cNvSpPr>
            <a:spLocks noGrp="1"/>
          </p:cNvSpPr>
          <p:nvPr>
            <p:ph idx="1"/>
          </p:nvPr>
        </p:nvSpPr>
        <p:spPr/>
        <p:txBody>
          <a:bodyPr/>
          <a:lstStyle/>
          <a:p>
            <a:r>
              <a:rPr lang="fa-IR" dirty="0"/>
              <a:t>بهداشت رواني همان سلامت فکر و قدرت سازگاري فرد با محيط و اطرافيان است. همچنان که از جسم خود مراقبت مي کنيم روح خود را نيز بايد مقاومت تر کنيم تا زندگي بهتري داشته باشيم. در زندگي «چگونه بودن» خيلي مهم تر از «بودن يا نبودن» است. ايجاد فرصت براي شکوفايي استعدادها، توانايي ها و کنار آمدن با خود و ديگران يکي از اهداف مهم و اساسي بهداشت رواني است. جوامع مختلف سعي مي کنند تا سياست هاي مربوط به بهداشت رواني و سازماندهي کنند. اصل کلي در اين تلاش، سالم سازي محيط فردي و اجتماعي است که افراد جامعه را در بر مي گيرد. اين نگرش حکم مي کند که خانواده ها بيش از پيش با بهداشت رواني خانواده و چگونگي پيشگيري و درمان بيماري هاي روحي آشنا شوند.</a:t>
            </a:r>
          </a:p>
          <a:p>
            <a:r>
              <a:rPr lang="fa-IR" dirty="0"/>
              <a:t>چون در مواجهه با چالش ها و مشکلات روزمره، ما براساس ويژگي هاي رواني خود با آنها برخورد مي کنيم، هر چه از سلامت رواني بيشتري برخوردار باشيم به يقين آسيب پذيري ما کمتر خواهد بود. اميد است با برخورداري از سلامت فکر و روان به موفقيت هاي بيشتري رسيده و بيش از پيش بر مشکلات غلبه کنيم. </a:t>
            </a:r>
          </a:p>
        </p:txBody>
      </p:sp>
    </p:spTree>
    <p:extLst>
      <p:ext uri="{BB962C8B-B14F-4D97-AF65-F5344CB8AC3E}">
        <p14:creationId xmlns:p14="http://schemas.microsoft.com/office/powerpoint/2010/main" val="111215776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76582" y="1016000"/>
            <a:ext cx="4205779" cy="904980"/>
          </a:xfrm>
        </p:spPr>
        <p:txBody>
          <a:bodyPr/>
          <a:lstStyle/>
          <a:p>
            <a:r>
              <a:rPr lang="fa-IR" dirty="0" smtClean="0">
                <a:solidFill>
                  <a:schemeClr val="accent6"/>
                </a:solidFill>
              </a:rPr>
              <a:t>تعریف بهداشت روانی:</a:t>
            </a:r>
            <a:endParaRPr lang="fa-IR" dirty="0">
              <a:solidFill>
                <a:schemeClr val="accent6"/>
              </a:solidFill>
            </a:endParaRPr>
          </a:p>
        </p:txBody>
      </p:sp>
      <p:sp>
        <p:nvSpPr>
          <p:cNvPr id="3" name="Content Placeholder 2"/>
          <p:cNvSpPr>
            <a:spLocks noGrp="1"/>
          </p:cNvSpPr>
          <p:nvPr>
            <p:ph idx="1"/>
          </p:nvPr>
        </p:nvSpPr>
        <p:spPr/>
        <p:txBody>
          <a:bodyPr/>
          <a:lstStyle/>
          <a:p>
            <a:r>
              <a:rPr lang="fa-IR" dirty="0" smtClean="0"/>
              <a:t>سازمان </a:t>
            </a:r>
            <a:r>
              <a:rPr lang="fa-IR" dirty="0"/>
              <a:t>جهاني بهداشت مي گويد بهداشت رواني عبارتست از «توانايي کامل براي ايفاي نقش هاي اجتماعي، رواني و جسمي» . اين سازمان معتقد است که بهداشت رواني فقط عدم وجود بيماري و يا عقب ماندگي نيست، بنابراين کسي که احساس ناراحتي نکند از نظر رواني سالم محسوب مي </a:t>
            </a:r>
            <a:r>
              <a:rPr lang="fa-IR" dirty="0" smtClean="0"/>
              <a:t>شود.</a:t>
            </a:r>
            <a:endParaRPr lang="fa-IR" dirty="0"/>
          </a:p>
        </p:txBody>
      </p:sp>
    </p:spTree>
    <p:extLst>
      <p:ext uri="{BB962C8B-B14F-4D97-AF65-F5344CB8AC3E}">
        <p14:creationId xmlns:p14="http://schemas.microsoft.com/office/powerpoint/2010/main" val="411098913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90682" y="767645"/>
            <a:ext cx="5955972" cy="1083733"/>
          </a:xfrm>
        </p:spPr>
        <p:txBody>
          <a:bodyPr/>
          <a:lstStyle/>
          <a:p>
            <a:r>
              <a:rPr lang="fa-IR" dirty="0" smtClean="0">
                <a:solidFill>
                  <a:schemeClr val="accent6"/>
                </a:solidFill>
              </a:rPr>
              <a:t>اهداف بهداشت روانی در خانواده:</a:t>
            </a:r>
            <a:endParaRPr lang="fa-IR" dirty="0">
              <a:solidFill>
                <a:schemeClr val="accent6"/>
              </a:solidFill>
            </a:endParaRPr>
          </a:p>
        </p:txBody>
      </p:sp>
      <p:sp>
        <p:nvSpPr>
          <p:cNvPr id="3" name="Content Placeholder 2"/>
          <p:cNvSpPr>
            <a:spLocks noGrp="1"/>
          </p:cNvSpPr>
          <p:nvPr>
            <p:ph idx="1"/>
          </p:nvPr>
        </p:nvSpPr>
        <p:spPr/>
        <p:txBody>
          <a:bodyPr/>
          <a:lstStyle/>
          <a:p>
            <a:r>
              <a:rPr lang="fa-IR" dirty="0" smtClean="0"/>
              <a:t>- </a:t>
            </a:r>
            <a:r>
              <a:rPr lang="fa-IR" dirty="0"/>
              <a:t>تأمين سلامت جسماني، رواني، عاطفي، اجتماعي و اخلاقي اعضاي خانواده</a:t>
            </a:r>
          </a:p>
          <a:p>
            <a:r>
              <a:rPr lang="fa-IR" dirty="0"/>
              <a:t>- تلاش براي شناخت رفتار خود و افراد خانواده . </a:t>
            </a:r>
          </a:p>
          <a:p>
            <a:r>
              <a:rPr lang="fa-IR" dirty="0"/>
              <a:t>- برقراري روابط حسنه بين اعضاي خانواده . </a:t>
            </a:r>
          </a:p>
          <a:p>
            <a:r>
              <a:rPr lang="fa-IR" dirty="0"/>
              <a:t>- ايجاد ارتباط صميمانه و حفظ اسرار خانواده، به طوري که اعضاي خانواده در داخل خانه به يکديگر تذکر بدهند ولي در بيرون مدافع هم باشند. </a:t>
            </a:r>
          </a:p>
          <a:p>
            <a:r>
              <a:rPr lang="fa-IR" dirty="0"/>
              <a:t>- تقويت اعتماد و عزت نفس اعضاي خانواده و احترام به شخصيت ديگران</a:t>
            </a:r>
          </a:p>
          <a:p>
            <a:r>
              <a:rPr lang="fa-IR" dirty="0"/>
              <a:t>- به وجود آوردن احساس رضايت از زندگي</a:t>
            </a:r>
          </a:p>
          <a:p>
            <a:r>
              <a:rPr lang="fa-IR" dirty="0"/>
              <a:t>- آموزش خانواده ها براي کمک به پيشبرد اهداف صحيح اجتماعي</a:t>
            </a:r>
          </a:p>
        </p:txBody>
      </p:sp>
    </p:spTree>
    <p:extLst>
      <p:ext uri="{BB962C8B-B14F-4D97-AF65-F5344CB8AC3E}">
        <p14:creationId xmlns:p14="http://schemas.microsoft.com/office/powerpoint/2010/main" val="265328016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5394" y="338667"/>
            <a:ext cx="9552507" cy="6025703"/>
          </a:xfrm>
        </p:spPr>
      </p:pic>
    </p:spTree>
    <p:extLst>
      <p:ext uri="{BB962C8B-B14F-4D97-AF65-F5344CB8AC3E}">
        <p14:creationId xmlns:p14="http://schemas.microsoft.com/office/powerpoint/2010/main" val="813540625"/>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6178" y="925689"/>
            <a:ext cx="5971823" cy="1097731"/>
          </a:xfrm>
        </p:spPr>
        <p:txBody>
          <a:bodyPr/>
          <a:lstStyle/>
          <a:p>
            <a:r>
              <a:rPr lang="fa-IR" sz="3200" dirty="0" smtClean="0">
                <a:solidFill>
                  <a:schemeClr val="accent6"/>
                </a:solidFill>
              </a:rPr>
              <a:t>ویژگی های فردی که بهداشت روانی دارد:</a:t>
            </a:r>
            <a:endParaRPr lang="fa-IR" sz="3200" dirty="0">
              <a:solidFill>
                <a:schemeClr val="accent6"/>
              </a:solidFill>
            </a:endParaRPr>
          </a:p>
        </p:txBody>
      </p:sp>
      <p:sp>
        <p:nvSpPr>
          <p:cNvPr id="3" name="Content Placeholder 2"/>
          <p:cNvSpPr>
            <a:spLocks noGrp="1"/>
          </p:cNvSpPr>
          <p:nvPr>
            <p:ph idx="1"/>
          </p:nvPr>
        </p:nvSpPr>
        <p:spPr>
          <a:xfrm>
            <a:off x="1069848" y="2023420"/>
            <a:ext cx="10058400" cy="4050792"/>
          </a:xfrm>
        </p:spPr>
        <p:txBody>
          <a:bodyPr>
            <a:normAutofit fontScale="92500" lnSpcReduction="10000"/>
          </a:bodyPr>
          <a:lstStyle/>
          <a:p>
            <a:r>
              <a:rPr lang="fa-IR" dirty="0" smtClean="0"/>
              <a:t>- </a:t>
            </a:r>
            <a:r>
              <a:rPr lang="fa-IR" dirty="0"/>
              <a:t>نسبت به خود، خانواده و جامعه بي تفاوت نيست. </a:t>
            </a:r>
          </a:p>
          <a:p>
            <a:r>
              <a:rPr lang="fa-IR" dirty="0"/>
              <a:t>- با ديگران سازگاري دارد. </a:t>
            </a:r>
            <a:endParaRPr lang="en-US" dirty="0"/>
          </a:p>
          <a:p>
            <a:r>
              <a:rPr lang="en-US" dirty="0"/>
              <a:t>- </a:t>
            </a:r>
            <a:r>
              <a:rPr lang="fa-IR" dirty="0"/>
              <a:t>شاد و مثبت انديش است. </a:t>
            </a:r>
          </a:p>
          <a:p>
            <a:r>
              <a:rPr lang="fa-IR" dirty="0"/>
              <a:t>- به خود و ديگران احترام مي گذارد. </a:t>
            </a:r>
          </a:p>
          <a:p>
            <a:r>
              <a:rPr lang="fa-IR" dirty="0"/>
              <a:t>- بد بين نيست. </a:t>
            </a:r>
          </a:p>
          <a:p>
            <a:r>
              <a:rPr lang="fa-IR" dirty="0"/>
              <a:t>- به نقاط ضعف و قدرت خود آگاهي دارد. </a:t>
            </a:r>
          </a:p>
          <a:p>
            <a:r>
              <a:rPr lang="fa-IR" dirty="0"/>
              <a:t>- انعطاف پذير است. </a:t>
            </a:r>
          </a:p>
          <a:p>
            <a:r>
              <a:rPr lang="fa-IR" dirty="0"/>
              <a:t>- شناخت او از واقعيت نسبتاً دقيق است و براي رسيدن به هدفهاي خود براساس عقل و احساس عمل مي کند. </a:t>
            </a:r>
          </a:p>
          <a:p>
            <a:r>
              <a:rPr lang="fa-IR" dirty="0"/>
              <a:t>- نسبت به خود نگرش مثبت دارد و ناکامي ها را تحمل مي کند. </a:t>
            </a:r>
          </a:p>
          <a:p>
            <a:r>
              <a:rPr lang="fa-IR" dirty="0"/>
              <a:t>- توانايي حل مشکلات خود را د ارد. </a:t>
            </a:r>
          </a:p>
        </p:txBody>
      </p:sp>
    </p:spTree>
    <p:extLst>
      <p:ext uri="{BB962C8B-B14F-4D97-AF65-F5344CB8AC3E}">
        <p14:creationId xmlns:p14="http://schemas.microsoft.com/office/powerpoint/2010/main" val="1109426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0735" y="1524000"/>
            <a:ext cx="8876065" cy="4617156"/>
          </a:xfrm>
        </p:spPr>
        <p:txBody>
          <a:bodyPr/>
          <a:lstStyle/>
          <a:p>
            <a:r>
              <a:rPr lang="fa-IR" dirty="0"/>
              <a:t>از اوقات فراغت خود به نحو مطلوب استفاده مي کند. </a:t>
            </a:r>
          </a:p>
          <a:p>
            <a:r>
              <a:rPr lang="fa-IR" dirty="0"/>
              <a:t>- در مواجهه با مشکلات اجتماعي، کنترل و تعادل خود را از دست نمي دهد. </a:t>
            </a:r>
          </a:p>
          <a:p>
            <a:r>
              <a:rPr lang="fa-IR" dirty="0"/>
              <a:t>- استعدادهايش به طور هماهنگ و به خوبي رشد مي کند. </a:t>
            </a:r>
          </a:p>
          <a:p>
            <a:r>
              <a:rPr lang="fa-IR" dirty="0"/>
              <a:t>- نه بنده کسي است، نه کسي را بنده خود مي کند، مي داند که خدا او را آفريده و براي خود ارزش قائل است. </a:t>
            </a:r>
          </a:p>
          <a:p>
            <a:r>
              <a:rPr lang="fa-IR" dirty="0"/>
              <a:t>- دنيا را گذرگاهي براي رسيدن به آخرت مي داند. </a:t>
            </a:r>
          </a:p>
          <a:p>
            <a:r>
              <a:rPr lang="fa-IR" dirty="0"/>
              <a:t>- رابطه اش با ديگران سازنده و مثبت است. </a:t>
            </a:r>
          </a:p>
          <a:p>
            <a:r>
              <a:rPr lang="fa-IR" dirty="0"/>
              <a:t>- نيازهايش را از طريقي برآورده مي کند که با ارزش هاي اجتماعي منافات نداشته باشد. </a:t>
            </a:r>
          </a:p>
          <a:p>
            <a:r>
              <a:rPr lang="fa-IR" dirty="0"/>
              <a:t>- صابر، صادق ، درستکار بخشنده، استغفار کننده و فرزند خويشتن خويش است. </a:t>
            </a:r>
          </a:p>
          <a:p>
            <a:r>
              <a:rPr lang="fa-IR" dirty="0"/>
              <a:t>- در نظر ديگران فرد موجهي محسوب مي شود، زيرا در همه کارها متعادل است</a:t>
            </a:r>
          </a:p>
        </p:txBody>
      </p:sp>
    </p:spTree>
    <p:extLst>
      <p:ext uri="{BB962C8B-B14F-4D97-AF65-F5344CB8AC3E}">
        <p14:creationId xmlns:p14="http://schemas.microsoft.com/office/powerpoint/2010/main" val="368779715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98586" y="912741"/>
            <a:ext cx="5766960" cy="1140177"/>
          </a:xfrm>
        </p:spPr>
        <p:txBody>
          <a:bodyPr/>
          <a:lstStyle/>
          <a:p>
            <a:r>
              <a:rPr lang="fa-IR" dirty="0" smtClean="0">
                <a:solidFill>
                  <a:schemeClr val="accent6"/>
                </a:solidFill>
              </a:rPr>
              <a:t>عوامل موثر در بهداشت روانی:</a:t>
            </a:r>
            <a:endParaRPr lang="fa-IR" dirty="0">
              <a:solidFill>
                <a:schemeClr val="accent6"/>
              </a:solidFill>
            </a:endParaRPr>
          </a:p>
        </p:txBody>
      </p:sp>
      <p:sp>
        <p:nvSpPr>
          <p:cNvPr id="3" name="Content Placeholder 2"/>
          <p:cNvSpPr>
            <a:spLocks noGrp="1"/>
          </p:cNvSpPr>
          <p:nvPr>
            <p:ph idx="1"/>
          </p:nvPr>
        </p:nvSpPr>
        <p:spPr/>
        <p:txBody>
          <a:bodyPr/>
          <a:lstStyle/>
          <a:p>
            <a:r>
              <a:rPr lang="fa-IR" dirty="0" smtClean="0">
                <a:solidFill>
                  <a:schemeClr val="accent6"/>
                </a:solidFill>
              </a:rPr>
              <a:t>تغذیه :</a:t>
            </a:r>
            <a:r>
              <a:rPr lang="fa-IR" dirty="0" smtClean="0"/>
              <a:t>حالات </a:t>
            </a:r>
            <a:r>
              <a:rPr lang="fa-IR" dirty="0"/>
              <a:t>روحي ما در انتخاب نوع غذايي که مي خوريم مؤثرند. ما در حالات مختلف غذاهاي متفاوتي را طلب مي کنيم، هنگام احساس قدرت و پيروزي به غذاهاي گوشتي، هنگام احساس تنوع و تحول به غذاهايي با انواع سس و هنگام اضطراب يا پرخاشگري به خوراکي هاي گاز زدني تمايل داريم در حالي که وقتي خسته هستيم چاي و قهوه را ترجيح مي دهيم. بنابراين با شناخت خود و سوخت و ساز بدن مي توانيم با انتخاب مواد خوراکي مناسب به آرامش بيشتري دست يافته و از خوردن لذت ببريم: </a:t>
            </a:r>
          </a:p>
          <a:p>
            <a:r>
              <a:rPr lang="fa-IR" sz="2200" dirty="0" smtClean="0">
                <a:solidFill>
                  <a:schemeClr val="accent6"/>
                </a:solidFill>
              </a:rPr>
              <a:t>ایمان: </a:t>
            </a:r>
            <a:r>
              <a:rPr lang="fa-IR" sz="2200" dirty="0" smtClean="0"/>
              <a:t>اعتقادات و </a:t>
            </a:r>
            <a:r>
              <a:rPr lang="fa-IR" sz="2200" dirty="0"/>
              <a:t>باورهاي مذهبي قادر است در مصيبت هاي زندگي، از فرد افسرده و مأيوس ، انساني اميدوار و محکم بسازد، چنانکه هرگز خود را تنها و بيمناک احساس نکند. او باور دارد که خدا پيوسته با اوست، در رويارويي با سختي هاي زندگي تنها نيست و خداي مهربان به او علاقه و توجه دارد. اين باور موجب مي شود که فرد عليه انزوا طلبي و گوشه گيري که بسياري از مبتلايان به امراض خطرناک را از پاي در مي آورد، ايمن شود. </a:t>
            </a:r>
          </a:p>
        </p:txBody>
      </p:sp>
    </p:spTree>
    <p:extLst>
      <p:ext uri="{BB962C8B-B14F-4D97-AF65-F5344CB8AC3E}">
        <p14:creationId xmlns:p14="http://schemas.microsoft.com/office/powerpoint/2010/main" val="4092295307"/>
      </p:ext>
    </p:extLst>
  </p:cSld>
  <p:clrMapOvr>
    <a:masterClrMapping/>
  </p:clrMapOvr>
  <p:transition spd="slow">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83934" y="1127229"/>
            <a:ext cx="8946541" cy="4195481"/>
          </a:xfrm>
        </p:spPr>
        <p:txBody>
          <a:bodyPr>
            <a:normAutofit/>
          </a:bodyPr>
          <a:lstStyle/>
          <a:p>
            <a:r>
              <a:rPr lang="fa-IR" dirty="0" smtClean="0">
                <a:solidFill>
                  <a:schemeClr val="accent6"/>
                </a:solidFill>
              </a:rPr>
              <a:t>مدرسه :</a:t>
            </a:r>
            <a:r>
              <a:rPr lang="fa-IR" dirty="0" smtClean="0"/>
              <a:t>مسؤوليت </a:t>
            </a:r>
            <a:r>
              <a:rPr lang="fa-IR" dirty="0"/>
              <a:t>اولياي مدرسه فقط در پرورش نيروي عقلي و آشنا کردن دانش آموزان به مسائل اجتماعي و اخلاقي خلاصه نمي شود. مدرسه مسؤول تغيير و اصلاح رفتارهاي ناسازگارانه و تأمين بلوغ عاطفي و سلامت رواني دانش آموزان نيز مي باشد. </a:t>
            </a:r>
          </a:p>
          <a:p>
            <a:r>
              <a:rPr lang="fa-IR" dirty="0"/>
              <a:t>در مدرسه فرزندان دوست داشتن و دوست داشته شدن را تجربه مي کنند، معلم با تکريم شخصيت، محبت و توجه، آنان را در مسير صحيح هدايت مي کند، دانش آموز در مدرسه چگونگي برقراري روابط درست عاطفي، سازگاري با ديگران و مسئووليت پذيري را مي آموزد و راههاي مبارزه با کينه توزي، ديگر آزاري و حسادت را ياد مي گيرد.</a:t>
            </a:r>
          </a:p>
          <a:p>
            <a:r>
              <a:rPr lang="fa-IR" dirty="0" smtClean="0">
                <a:solidFill>
                  <a:schemeClr val="accent6"/>
                </a:solidFill>
              </a:rPr>
              <a:t>ورزش : </a:t>
            </a:r>
            <a:r>
              <a:rPr lang="fa-IR" dirty="0" smtClean="0"/>
              <a:t>ورزش يکي از رموز سلامت جسماني و رواني است. افراد داراي آمادگي جسماني از لحاظ احساسات، عواطف ، شخصيت اجتماعي و نوعدوستي کاملتر و در فعاليتهاي شغلي و حرفه اي موفق ترند. ورزش موجب تقويت اعتماد به نفس در فرد شده ، او را متعادل، متفکر و سازگار با محيط مي کند. با ورزش، شخص کمتر دچار حسادت ، حقارت و ستيزه جويي مي شود و در نتيجه از سلامت رواني بهتري برخوردار خواهد بود. </a:t>
            </a:r>
            <a:endParaRPr lang="fa-IR" dirty="0"/>
          </a:p>
        </p:txBody>
      </p:sp>
    </p:spTree>
    <p:extLst>
      <p:ext uri="{BB962C8B-B14F-4D97-AF65-F5344CB8AC3E}">
        <p14:creationId xmlns:p14="http://schemas.microsoft.com/office/powerpoint/2010/main" val="37505196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01712" y="1556207"/>
            <a:ext cx="8946541" cy="4195481"/>
          </a:xfrm>
        </p:spPr>
        <p:txBody>
          <a:bodyPr>
            <a:normAutofit fontScale="85000" lnSpcReduction="20000"/>
          </a:bodyPr>
          <a:lstStyle/>
          <a:p>
            <a:r>
              <a:rPr lang="fa-IR" dirty="0"/>
              <a:t>اگر با ناراحتي هاي رواني کودکان ، نوجوانان و جوانان روبرو شديم با حوصله و متانت آن ها را رفع کنيم و از تصميم هاي عجولانه بپرهيزيم. </a:t>
            </a:r>
          </a:p>
          <a:p>
            <a:r>
              <a:rPr lang="fa-IR" dirty="0"/>
              <a:t>- در ناراحتي هاي شديد، درد دل و گريه کردن باعث تخليه رواني و آرامش مي شود، در اين شرايط از يک دوست صميمي مي توانيم کمک بگيريم. </a:t>
            </a:r>
          </a:p>
          <a:p>
            <a:r>
              <a:rPr lang="fa-IR" dirty="0"/>
              <a:t>- مشارکت جو باشيم تا دوستان جديد بيابيم. </a:t>
            </a:r>
          </a:p>
          <a:p>
            <a:r>
              <a:rPr lang="fa-IR" dirty="0"/>
              <a:t>- از مشاهده فعاليت هاي جديد فرزندانمان لذت ببريم. </a:t>
            </a:r>
          </a:p>
          <a:p>
            <a:r>
              <a:rPr lang="fa-IR" dirty="0"/>
              <a:t>- با پرورش ابعاد روحي، معنوي و مذهبي شخصيت خود و فرزندانمان به سلامت رواني بالاتري دست يابيم. </a:t>
            </a:r>
          </a:p>
          <a:p>
            <a:r>
              <a:rPr lang="fa-IR" dirty="0"/>
              <a:t>- با احترام به ديگران به بهداشت رواني خود و ديگران کمک کنيم. </a:t>
            </a:r>
          </a:p>
          <a:p>
            <a:r>
              <a:rPr lang="fa-IR" dirty="0"/>
              <a:t>- زمينه هاي اعتماد را فراهم کنيم. </a:t>
            </a:r>
          </a:p>
          <a:p>
            <a:r>
              <a:rPr lang="fa-IR" dirty="0"/>
              <a:t>- به احساسات فرزندانمان توجه کنيم و ويژگي هاي آنها را بشناسيم. </a:t>
            </a:r>
          </a:p>
          <a:p>
            <a:r>
              <a:rPr lang="fa-IR" dirty="0"/>
              <a:t>- محيط زندگي را در حد توان جذاب و پرنشاط کنيم. </a:t>
            </a:r>
            <a:r>
              <a:rPr lang="fa-IR" dirty="0" smtClean="0"/>
              <a:t>- </a:t>
            </a:r>
            <a:r>
              <a:rPr lang="fa-IR" dirty="0"/>
              <a:t>به دست آوردن بهداشت رواني منوط به روبرو شدن با واقعيت، سازگار شدن با تغييرات، ظرفيت داشتن براي مقابله با اضطراب ها، کم توقع بودن، احترام قائل شدن به ديگران و ... ا ست، بکوشيم اين شرايط در خانواده فراهم شود. </a:t>
            </a:r>
          </a:p>
          <a:p>
            <a:r>
              <a:rPr lang="fa-IR" dirty="0"/>
              <a:t>- رفتار والدين در خانواده بگونه اي باشد تا فرزندان خود را در زندگي شاد، خوشحال و فارغ از گرفتاري هاي احساس کنند</a:t>
            </a:r>
          </a:p>
        </p:txBody>
      </p:sp>
    </p:spTree>
    <p:extLst>
      <p:ext uri="{BB962C8B-B14F-4D97-AF65-F5344CB8AC3E}">
        <p14:creationId xmlns:p14="http://schemas.microsoft.com/office/powerpoint/2010/main" val="356590469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18351" y="643858"/>
            <a:ext cx="9260241" cy="5698950"/>
          </a:xfrm>
        </p:spPr>
      </p:pic>
    </p:spTree>
    <p:extLst>
      <p:ext uri="{BB962C8B-B14F-4D97-AF65-F5344CB8AC3E}">
        <p14:creationId xmlns:p14="http://schemas.microsoft.com/office/powerpoint/2010/main" val="32366749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70022" y="993422"/>
            <a:ext cx="7019045" cy="925689"/>
          </a:xfrm>
        </p:spPr>
        <p:txBody>
          <a:bodyPr/>
          <a:lstStyle/>
          <a:p>
            <a:r>
              <a:rPr lang="fa-IR" dirty="0" smtClean="0">
                <a:solidFill>
                  <a:schemeClr val="accent6"/>
                </a:solidFill>
              </a:rPr>
              <a:t>راه های تقویت بهداشت روانی فرزندان:</a:t>
            </a:r>
            <a:endParaRPr lang="fa-IR" dirty="0">
              <a:solidFill>
                <a:schemeClr val="accent6"/>
              </a:solidFill>
            </a:endParaRPr>
          </a:p>
        </p:txBody>
      </p:sp>
      <p:sp>
        <p:nvSpPr>
          <p:cNvPr id="3" name="Content Placeholder 2"/>
          <p:cNvSpPr>
            <a:spLocks noGrp="1"/>
          </p:cNvSpPr>
          <p:nvPr>
            <p:ph idx="1"/>
          </p:nvPr>
        </p:nvSpPr>
        <p:spPr/>
        <p:txBody>
          <a:bodyPr/>
          <a:lstStyle/>
          <a:p>
            <a:r>
              <a:rPr lang="fa-IR" dirty="0"/>
              <a:t>اگرچه خشم جزو احساسات مخرب است اما این پدیده کاملا طبیعی نیازی ضروری برای انسان در جهت حفظ امنیت ،دفاع،  رقابت و برتری قواست.کلیه رفتارهای غیر ارادی مکانیسم خشم نوعی آمادگی دفاعی برای فرار ،حمله ،شکار و یا حس پیروزی میباشند که با افزایش انرژی شدید بدن مواجه میشویم. این افزایش انرژی مانند یک بخاری با درجه بالا کار میکند و در صورت عدم کنترل منجر به آتش سوزی میشود.</a:t>
            </a:r>
          </a:p>
          <a:p>
            <a:endParaRPr lang="fa-IR" dirty="0"/>
          </a:p>
          <a:p>
            <a:r>
              <a:rPr lang="fa-IR" dirty="0"/>
              <a:t>به همین منظور سیستم خود کنترل بدن برای جلوگیری از انفجار بدن حاصل از مکانیسم های فعال کننده سمپاتیک اقدام به فعال نمودن سیستم پاراسمپاتیک (آرام کننده) نموده و با ترشح هورمون اندورفین که آرامش دهنده است کلیه مکانیسم های فعال شده قبلی را آرام میکند یعنی کم شدن ضربان قلب ،کم شدن فشارخون، کاهش ریتم تنفس و...</a:t>
            </a:r>
          </a:p>
          <a:p>
            <a:endParaRPr lang="fa-IR" dirty="0"/>
          </a:p>
        </p:txBody>
      </p:sp>
    </p:spTree>
    <p:extLst>
      <p:ext uri="{BB962C8B-B14F-4D97-AF65-F5344CB8AC3E}">
        <p14:creationId xmlns:p14="http://schemas.microsoft.com/office/powerpoint/2010/main" val="370391467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6780" y="1106311"/>
            <a:ext cx="7939088" cy="846667"/>
          </a:xfrm>
        </p:spPr>
        <p:txBody>
          <a:bodyPr/>
          <a:lstStyle/>
          <a:p>
            <a:r>
              <a:rPr lang="fa-IR" dirty="0" smtClean="0">
                <a:solidFill>
                  <a:schemeClr val="accent6"/>
                </a:solidFill>
              </a:rPr>
              <a:t>نقش معلمان در بهداشت روانی دانش آموزان:</a:t>
            </a:r>
            <a:endParaRPr lang="fa-IR" dirty="0">
              <a:solidFill>
                <a:schemeClr val="accent6"/>
              </a:solidFill>
            </a:endParaRPr>
          </a:p>
        </p:txBody>
      </p:sp>
      <p:sp>
        <p:nvSpPr>
          <p:cNvPr id="3" name="Content Placeholder 2"/>
          <p:cNvSpPr>
            <a:spLocks noGrp="1"/>
          </p:cNvSpPr>
          <p:nvPr>
            <p:ph idx="1"/>
          </p:nvPr>
        </p:nvSpPr>
        <p:spPr/>
        <p:txBody>
          <a:bodyPr/>
          <a:lstStyle/>
          <a:p>
            <a:r>
              <a:rPr lang="fa-IR" dirty="0" smtClean="0"/>
              <a:t>نقش الگویی </a:t>
            </a:r>
            <a:r>
              <a:rPr lang="fa-IR" dirty="0"/>
              <a:t>معلم و نفوذی که او در انضباط دادن به رفتارهای دانش‌آموزان دارد، بر همگان روشن است. اگر آموزگار از ویژگی الگو دهی خوبی برخوردار باشد می‌تواند تأثیرات عمیقی در رشد شخصیت و بهداشت روانی دانش‌آموزان باقی بگذارد. معلم نباید تمام تلاش خود را صرف این نماید که بچه‌ها بهترین نمره را کسب کنند، بلکه باید بکوشد به هر فرد اندازه توانایی او مسئولیت دهد و حتی‌الامکان در پرورش فکر و روان دانش آموز بکوشد.</a:t>
            </a:r>
          </a:p>
          <a:p>
            <a:pPr marL="0" indent="0">
              <a:buNone/>
            </a:pPr>
            <a:r>
              <a:rPr lang="fa-IR" dirty="0" smtClean="0"/>
              <a:t>معلمی </a:t>
            </a:r>
            <a:r>
              <a:rPr lang="fa-IR" dirty="0"/>
              <a:t>که در ارتباط به شخصیت و نیازهای کودکان توجه کافی داشته باشد و کارها را بر اساس استعداد و تمایلات میان شاگردان تقسیم کند، نقش بهتری را در بهداشت روانی آنان ایفا خواهد کرد. روان‌شناسی (کارل راجرز) نگرش آزادمنشانه در کلاس را پیشنهاد می‌کند. به بیان دیگر معلم باید کودک را بپذیرد، هرچند نمی‌تواند رفتار او را بپذیرد؛ به کودک باید احترام بگذارد و با توجه به توانایی‌هایش به او ارج نهد. آموزگار نباید کوشش خویش را صرف حکمرانی بر کودک کند، بلکه باید سعی در جهت دادن اعمال کودک به سوی پیشرفت موفقیت‌آمیز و سازگاری هر چه بیشتر وی نماید. معلم باید قادر به بیان و ابراز احساسات خویش باشد تا دانش آموز بتواند او را به عنوان فردی قابل ‌اعتماد ببیند</a:t>
            </a:r>
          </a:p>
        </p:txBody>
      </p:sp>
    </p:spTree>
    <p:extLst>
      <p:ext uri="{BB962C8B-B14F-4D97-AF65-F5344CB8AC3E}">
        <p14:creationId xmlns:p14="http://schemas.microsoft.com/office/powerpoint/2010/main" val="28361731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a:t>چنین معلمی همچنان که درصدد ایجاد تغییر مطلوب در رفتار کودک است، هرگز برای وی تهدیدآمیز نیست. اگر مربی بتواند به شاگرد تفهیم کند که سعی دارد به او کمک کند به نتایج مطلوبی دست می‌یابد.  مهم‌ترین شرط معلم خوب از لحاظ بهداشت روانی این است که با کمال صمیمیت و خلوص نیت، کودکان را دوست بدارد و از رفتار آنان آزرده نشود؛ بلکه با صبر، حوصله و خوش‌رویی به عمق مشکلات دانش آموزان پی ببرد و در حل این مسائل تا حد ممکن بکوشد. بنابراین کودکان در مدرسه می‌آموزند با زندگی آن چنان که هست مواجه شوند، می‌آموزند خود را با آداب، رسوم و ارزش‌های موجود جامعه منطبق سازند و به نیازهای دیگران توجه داشته باشند.</a:t>
            </a:r>
          </a:p>
          <a:p>
            <a:endParaRPr lang="fa-IR" dirty="0"/>
          </a:p>
        </p:txBody>
      </p:sp>
    </p:spTree>
    <p:extLst>
      <p:ext uri="{BB962C8B-B14F-4D97-AF65-F5344CB8AC3E}">
        <p14:creationId xmlns:p14="http://schemas.microsoft.com/office/powerpoint/2010/main" val="356577686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9445" y="1036918"/>
            <a:ext cx="8946541" cy="4195481"/>
          </a:xfrm>
        </p:spPr>
        <p:txBody>
          <a:bodyPr>
            <a:normAutofit fontScale="92500" lnSpcReduction="20000"/>
          </a:bodyPr>
          <a:lstStyle/>
          <a:p>
            <a:r>
              <a:rPr lang="fa-IR" dirty="0"/>
              <a:t>نهایتاً، یک معلم باید از نظر تأثیرگذارى در بهداشت روانى کودک، ویژگى‌هاى زیر را داشته باشد:</a:t>
            </a:r>
          </a:p>
          <a:p>
            <a:r>
              <a:rPr lang="fa-IR" dirty="0"/>
              <a:t>معلم باید از لحاظ روانى سالم باشد.</a:t>
            </a:r>
          </a:p>
          <a:p>
            <a:r>
              <a:rPr lang="fa-IR" dirty="0"/>
              <a:t>معلم باید کودکان را دوست بدارد و به آنان احترام بگذارد.</a:t>
            </a:r>
          </a:p>
          <a:p>
            <a:r>
              <a:rPr lang="fa-IR" dirty="0"/>
              <a:t>معلم باید رابطه میان تعلیم، تربیت و بهداشت روانى را بداند.</a:t>
            </a:r>
          </a:p>
          <a:p>
            <a:r>
              <a:rPr lang="fa-IR" dirty="0"/>
              <a:t>باید سعى کند تا کودک را در بحران‌ها و مسائل عاطفی، خانوادگى و اجتماعى کمک نماید.</a:t>
            </a:r>
          </a:p>
          <a:p>
            <a:r>
              <a:rPr lang="fa-IR" dirty="0"/>
              <a:t>معلم باید در مورد رشد جسمى و روانى کودک اطلاعات لازم داشته باشد.</a:t>
            </a:r>
          </a:p>
          <a:p>
            <a:r>
              <a:rPr lang="fa-IR" dirty="0"/>
              <a:t>معلم باید علائم و نشانه‌هاى اختلالات رفتارى و روانى شاگردان را بداند.</a:t>
            </a:r>
          </a:p>
          <a:p>
            <a:r>
              <a:rPr lang="fa-IR" dirty="0"/>
              <a:t>برنامه تعلیماتى_آموزشى معلم باید طورى باشد که رنجش خاطر، ناراحتى روحى و عصبى براى کودک ایجاد نکند.</a:t>
            </a:r>
          </a:p>
          <a:p>
            <a:r>
              <a:rPr lang="fa-IR" dirty="0"/>
              <a:t>در چنین شرایطی، مدرسه قادر است با فراهم نمودن محیطى سالم و بهداشتى به جسم و روان کودکان امکان شکوفائى دهد و آنان را نسبت به یکدیگر، خانواده و اجتماع مسئول نماید. در چنین شرایطی، مدرسه قادر است از دانش آموزان افرادى مفید، سالم و کارآمد آمد؛ پدران و مادرانى لایق و شایسته براى نسل آینده بار بیاورد.</a:t>
            </a:r>
          </a:p>
          <a:p>
            <a:endParaRPr lang="fa-IR" dirty="0"/>
          </a:p>
        </p:txBody>
      </p:sp>
    </p:spTree>
    <p:extLst>
      <p:ext uri="{BB962C8B-B14F-4D97-AF65-F5344CB8AC3E}">
        <p14:creationId xmlns:p14="http://schemas.microsoft.com/office/powerpoint/2010/main" val="120367061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03905" y="575733"/>
            <a:ext cx="8215244" cy="5746045"/>
          </a:xfrm>
        </p:spPr>
      </p:pic>
    </p:spTree>
    <p:extLst>
      <p:ext uri="{BB962C8B-B14F-4D97-AF65-F5344CB8AC3E}">
        <p14:creationId xmlns:p14="http://schemas.microsoft.com/office/powerpoint/2010/main" val="7120330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9921" y="869244"/>
            <a:ext cx="2559932" cy="891823"/>
          </a:xfrm>
        </p:spPr>
        <p:txBody>
          <a:bodyPr/>
          <a:lstStyle/>
          <a:p>
            <a:r>
              <a:rPr lang="fa-IR" dirty="0" smtClean="0">
                <a:solidFill>
                  <a:schemeClr val="accent6"/>
                </a:solidFill>
              </a:rPr>
              <a:t>خشم چیست؟</a:t>
            </a:r>
            <a:endParaRPr lang="fa-IR" dirty="0">
              <a:solidFill>
                <a:schemeClr val="accent6"/>
              </a:solidFill>
            </a:endParaRPr>
          </a:p>
        </p:txBody>
      </p:sp>
      <p:sp>
        <p:nvSpPr>
          <p:cNvPr id="3" name="Content Placeholder 2"/>
          <p:cNvSpPr>
            <a:spLocks noGrp="1"/>
          </p:cNvSpPr>
          <p:nvPr>
            <p:ph idx="1"/>
          </p:nvPr>
        </p:nvSpPr>
        <p:spPr/>
        <p:txBody>
          <a:bodyPr/>
          <a:lstStyle/>
          <a:p>
            <a:r>
              <a:rPr lang="fa-IR" dirty="0"/>
              <a:t>خشم:یک پدیده فیزیولوژیک کاملا طبیعی است که تحت تاثیر عوامل بیرونی گیرنده های عصبی سیستم لیمبیک مغز را تحریک کرده و تحت تاثیر هیپوفیز، غده فوق کلیوی هورمون آدرنالین را در خون ترشح میکند و با فعال شدن سیستم عصبی خودکار سمپاتیک ارگان های مختلف به صورت فعال در می آیند و رفتارهای هیجانی بدین شکل بروز و ظهور می نمایند.</a:t>
            </a:r>
          </a:p>
          <a:p>
            <a:endParaRPr lang="fa-IR" dirty="0"/>
          </a:p>
          <a:p>
            <a:r>
              <a:rPr lang="fa-IR" dirty="0"/>
              <a:t>این تاثیر اعصاب سمپاتیک تحت تاثیر آدرنالین شامل باز شدن مردمک چشم (دقت و تمرکز بیشتر چشم ها) خشک شدن دهان و انقباض حنجره (خشن شدن صدا) افزایش ضربان قلب و خونرسانی بیشتر به عضلات و افزایش قند خون (انرژی بیشتر برای حرکت های تند) افزایش سرعت تنفس (اکسیژن بیشتر برای بافتها) اتساع روده و مثانه و .... که همگی نوعی آمادگی برای بروز رفتار هیجانی مانند حرکات سریع دست و پا  و تخلیه خشم است.</a:t>
            </a:r>
          </a:p>
        </p:txBody>
      </p:sp>
    </p:spTree>
    <p:extLst>
      <p:ext uri="{BB962C8B-B14F-4D97-AF65-F5344CB8AC3E}">
        <p14:creationId xmlns:p14="http://schemas.microsoft.com/office/powerpoint/2010/main" val="4225988726"/>
      </p:ext>
    </p:extLst>
  </p:cSld>
  <p:clrMapOvr>
    <a:masterClrMapping/>
  </p:clrMapOvr>
  <p:transition spd="med">
    <p:pull/>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08334" y="891823"/>
            <a:ext cx="3914600" cy="801511"/>
          </a:xfrm>
        </p:spPr>
        <p:txBody>
          <a:bodyPr/>
          <a:lstStyle/>
          <a:p>
            <a:r>
              <a:rPr lang="fa-IR" dirty="0" smtClean="0">
                <a:solidFill>
                  <a:schemeClr val="accent6"/>
                </a:solidFill>
              </a:rPr>
              <a:t>انواع تظاهرات خشم:</a:t>
            </a:r>
            <a:endParaRPr lang="fa-IR" dirty="0">
              <a:solidFill>
                <a:schemeClr val="accent6"/>
              </a:solidFill>
            </a:endParaRPr>
          </a:p>
        </p:txBody>
      </p:sp>
      <p:sp>
        <p:nvSpPr>
          <p:cNvPr id="3" name="Content Placeholder 2"/>
          <p:cNvSpPr>
            <a:spLocks noGrp="1"/>
          </p:cNvSpPr>
          <p:nvPr>
            <p:ph idx="1"/>
          </p:nvPr>
        </p:nvSpPr>
        <p:spPr/>
        <p:txBody>
          <a:bodyPr>
            <a:normAutofit fontScale="85000" lnSpcReduction="10000"/>
          </a:bodyPr>
          <a:lstStyle/>
          <a:p>
            <a:r>
              <a:rPr lang="fa-IR" dirty="0"/>
              <a:t>1- کلامی: مانند : فحش بدگویی ،غیبت، تهدید و...</a:t>
            </a:r>
          </a:p>
          <a:p>
            <a:endParaRPr lang="fa-IR" dirty="0"/>
          </a:p>
          <a:p>
            <a:r>
              <a:rPr lang="fa-IR" dirty="0"/>
              <a:t> 2- عملی: مانند پرت کردن و...</a:t>
            </a:r>
          </a:p>
          <a:p>
            <a:endParaRPr lang="fa-IR" dirty="0"/>
          </a:p>
          <a:p>
            <a:r>
              <a:rPr lang="fa-IR" dirty="0"/>
              <a:t>3- منفعل: عدم امکان بیرون ریختن خشم به دو روش فوق منجر به فروخوردن و درون ریزی میشود. خشم فروخورده خطرناک ترین حالت است زیرا در لایه های درونی بدن روی سیستم عصبی تاثیر منفی گذاشته و با حمله و تاثیر منفی روی قسمت های ضعیف بدن باعث ایجاد بیماری میشود.</a:t>
            </a:r>
          </a:p>
          <a:p>
            <a:endParaRPr lang="fa-IR" dirty="0"/>
          </a:p>
          <a:p>
            <a:r>
              <a:rPr lang="fa-IR" dirty="0"/>
              <a:t>     </a:t>
            </a:r>
          </a:p>
          <a:p>
            <a:r>
              <a:rPr lang="fa-IR" dirty="0"/>
              <a:t>اگرچه ترشح اندورفین در خون که در ورزش نیز ایجاد میشود باعث ایجاد حس آرامشی مطلوب و سازنده می گردد اما در این روند آرامش پس از خشم مانند آرامش پس از طوفان حالتی نامطلوب بر بدن داشته و باعث ایجاد افسردگی، ضعف انرژی، سردی و احساس تنفر میشود. این شرایط مانند لیوانی است که آب گرم را در آن ریخته و سپس آب سرد را در آن بریزیم و یا زودپزی داغی که روی آن آب سرد میریزند یک واکنش سرد کننده ناگهانی است که تاثیرات نامطلوبی دارد.</a:t>
            </a:r>
          </a:p>
        </p:txBody>
      </p:sp>
    </p:spTree>
    <p:extLst>
      <p:ext uri="{BB962C8B-B14F-4D97-AF65-F5344CB8AC3E}">
        <p14:creationId xmlns:p14="http://schemas.microsoft.com/office/powerpoint/2010/main" val="143573378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21311" y="688622"/>
            <a:ext cx="4501621" cy="880533"/>
          </a:xfrm>
        </p:spPr>
        <p:txBody>
          <a:bodyPr/>
          <a:lstStyle/>
          <a:p>
            <a:r>
              <a:rPr lang="fa-IR" dirty="0" smtClean="0">
                <a:solidFill>
                  <a:schemeClr val="accent6"/>
                </a:solidFill>
              </a:rPr>
              <a:t>روش های کنترل خشم:</a:t>
            </a:r>
            <a:endParaRPr lang="fa-IR" dirty="0">
              <a:solidFill>
                <a:schemeClr val="accent6"/>
              </a:solidFill>
            </a:endParaRPr>
          </a:p>
        </p:txBody>
      </p:sp>
      <p:sp>
        <p:nvSpPr>
          <p:cNvPr id="3" name="Content Placeholder 2"/>
          <p:cNvSpPr>
            <a:spLocks noGrp="1"/>
          </p:cNvSpPr>
          <p:nvPr>
            <p:ph idx="1"/>
          </p:nvPr>
        </p:nvSpPr>
        <p:spPr/>
        <p:txBody>
          <a:bodyPr>
            <a:normAutofit lnSpcReduction="10000"/>
          </a:bodyPr>
          <a:lstStyle/>
          <a:p>
            <a:r>
              <a:rPr lang="fa-IR" dirty="0"/>
              <a:t>1-با نوشتن شرحی از شرایطی که باعث خشم می شود بر افکار بد بینانه خود نظارت کنید.</a:t>
            </a:r>
          </a:p>
          <a:p>
            <a:endParaRPr lang="fa-IR" dirty="0"/>
          </a:p>
          <a:p>
            <a:endParaRPr lang="fa-IR" dirty="0"/>
          </a:p>
          <a:p>
            <a:r>
              <a:rPr lang="fa-IR" dirty="0"/>
              <a:t>2-خودتان را در جای دیگران قرار دهید .به یاد بسپارید همه ما انسان هستیم و انسان جایز الخطاست.</a:t>
            </a:r>
          </a:p>
          <a:p>
            <a:endParaRPr lang="fa-IR" dirty="0"/>
          </a:p>
          <a:p>
            <a:endParaRPr lang="fa-IR" dirty="0"/>
          </a:p>
          <a:p>
            <a:r>
              <a:rPr lang="fa-IR" dirty="0"/>
              <a:t>3-به هنگام خشمگین شدن  کمی بخندید .</a:t>
            </a:r>
          </a:p>
          <a:p>
            <a:endParaRPr lang="fa-IR" dirty="0"/>
          </a:p>
          <a:p>
            <a:endParaRPr lang="fa-IR" dirty="0"/>
          </a:p>
          <a:p>
            <a:r>
              <a:rPr lang="fa-IR" dirty="0"/>
              <a:t>4-مهارت خوب گوش دادن به سخنان دیگران و نحوه ارتباطات صحیح را بیاموزید.</a:t>
            </a:r>
          </a:p>
        </p:txBody>
      </p:sp>
    </p:spTree>
    <p:extLst>
      <p:ext uri="{BB962C8B-B14F-4D97-AF65-F5344CB8AC3E}">
        <p14:creationId xmlns:p14="http://schemas.microsoft.com/office/powerpoint/2010/main" val="229638455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8467" y="957895"/>
            <a:ext cx="8946541" cy="4195481"/>
          </a:xfrm>
        </p:spPr>
        <p:txBody>
          <a:bodyPr/>
          <a:lstStyle/>
          <a:p>
            <a:r>
              <a:rPr lang="fa-IR" dirty="0"/>
              <a:t>5-نحوه اظهار وجود را بیاموزید، اظهار وجود جانشین سازنده و راهگشای خشونت است.</a:t>
            </a:r>
          </a:p>
          <a:p>
            <a:endParaRPr lang="fa-IR" dirty="0"/>
          </a:p>
          <a:p>
            <a:endParaRPr lang="fa-IR" dirty="0"/>
          </a:p>
          <a:p>
            <a:r>
              <a:rPr lang="fa-IR" dirty="0"/>
              <a:t>6-اگر هر روز به گونه ای زندگی کنید که گویی آن روز،آخرین روز زندگی است در می یابید که زندگی کوتاه تر از آن است که سر هر موضوعی خشمگین شوید.</a:t>
            </a:r>
          </a:p>
          <a:p>
            <a:endParaRPr lang="fa-IR" dirty="0"/>
          </a:p>
          <a:p>
            <a:endParaRPr lang="fa-IR" dirty="0"/>
          </a:p>
          <a:p>
            <a:r>
              <a:rPr lang="fa-IR" dirty="0"/>
              <a:t>7-آخرین گام ،بخشش کسانی است که شما را خشمگین ساخته اند، با زدودن  رنجش ودست کشیدن از انتقام و تلافی، می بینید بار سنگین خشم از روی شانه هایتان برداشته می </a:t>
            </a:r>
            <a:r>
              <a:rPr lang="fa-IR" dirty="0" smtClean="0"/>
              <a:t>شود</a:t>
            </a:r>
            <a:endParaRPr lang="fa-IR" dirty="0"/>
          </a:p>
        </p:txBody>
      </p:sp>
    </p:spTree>
    <p:extLst>
      <p:ext uri="{BB962C8B-B14F-4D97-AF65-F5344CB8AC3E}">
        <p14:creationId xmlns:p14="http://schemas.microsoft.com/office/powerpoint/2010/main" val="3050873304"/>
      </p:ext>
    </p:extLst>
  </p:cSld>
  <p:clrMapOvr>
    <a:masterClrMapping/>
  </p:clrMapOvr>
  <p:transition spd="slow">
    <p:cov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72645" y="1082074"/>
            <a:ext cx="8946541" cy="4195481"/>
          </a:xfrm>
        </p:spPr>
        <p:txBody>
          <a:bodyPr>
            <a:normAutofit fontScale="92500" lnSpcReduction="20000"/>
          </a:bodyPr>
          <a:lstStyle/>
          <a:p>
            <a:r>
              <a:rPr lang="fa-IR" dirty="0"/>
              <a:t>8-اگر خیلی عصبانی هستید چیزی نگویید،آرام بگیرید، اگر آرام باشید شما را بیشتر جدی می گیرند.</a:t>
            </a:r>
          </a:p>
          <a:p>
            <a:endParaRPr lang="fa-IR" dirty="0"/>
          </a:p>
          <a:p>
            <a:endParaRPr lang="fa-IR" dirty="0"/>
          </a:p>
          <a:p>
            <a:r>
              <a:rPr lang="fa-IR" dirty="0"/>
              <a:t>9-سعی کنیدبه جای ترور شخصیت دیگران، رفتار خود را زیر سوال ببرید.</a:t>
            </a:r>
          </a:p>
          <a:p>
            <a:endParaRPr lang="fa-IR" dirty="0"/>
          </a:p>
          <a:p>
            <a:endParaRPr lang="fa-IR" dirty="0"/>
          </a:p>
          <a:p>
            <a:r>
              <a:rPr lang="fa-IR" dirty="0"/>
              <a:t>10-هنگام عصبانیت درباره خود و رفتار دیگران کلمات نهایی مانند هر ، همیشه، هرگز،هیچوقت و...بکار نگیرید.</a:t>
            </a:r>
          </a:p>
          <a:p>
            <a:endParaRPr lang="fa-IR" dirty="0"/>
          </a:p>
          <a:p>
            <a:endParaRPr lang="fa-IR" dirty="0"/>
          </a:p>
          <a:p>
            <a:r>
              <a:rPr lang="fa-IR" dirty="0"/>
              <a:t>11-به هنگام خشم نفس عمیق بکشید. یک لیوان آب سرد بنوشید. قدم بزنید. زیرا قدم زدن به ما کمک می کند که با تغییر نقطه تمرکز، نتیجتا مقداری از خشم  فرو کش شود.</a:t>
            </a:r>
          </a:p>
        </p:txBody>
      </p:sp>
    </p:spTree>
    <p:extLst>
      <p:ext uri="{BB962C8B-B14F-4D97-AF65-F5344CB8AC3E}">
        <p14:creationId xmlns:p14="http://schemas.microsoft.com/office/powerpoint/2010/main" val="392987507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6857999"/>
          </a:xfrm>
        </p:spPr>
        <p:txBody>
          <a:bodyPr/>
          <a:lstStyle/>
          <a:p>
            <a:endParaRPr lang="fa-IR" dirty="0"/>
          </a:p>
        </p:txBody>
      </p:sp>
      <p:sp>
        <p:nvSpPr>
          <p:cNvPr id="3" name="Content Placeholder 2"/>
          <p:cNvSpPr>
            <a:spLocks noGrp="1"/>
          </p:cNvSpPr>
          <p:nvPr>
            <p:ph idx="1"/>
          </p:nvPr>
        </p:nvSpPr>
        <p:spPr>
          <a:xfrm>
            <a:off x="1114601" y="1331258"/>
            <a:ext cx="8946541" cy="4195481"/>
          </a:xfrm>
        </p:spPr>
        <p:txBody>
          <a:bodyPr>
            <a:normAutofit fontScale="85000" lnSpcReduction="10000"/>
          </a:bodyPr>
          <a:lstStyle/>
          <a:p>
            <a:r>
              <a:rPr lang="fa-IR" dirty="0"/>
              <a:t>12-اگر رفتار خود را از نگاه دیگران ببینیدکمتر دچار عصبانیت می شوید.</a:t>
            </a:r>
          </a:p>
          <a:p>
            <a:endParaRPr lang="fa-IR" dirty="0"/>
          </a:p>
          <a:p>
            <a:endParaRPr lang="fa-IR" dirty="0"/>
          </a:p>
          <a:p>
            <a:r>
              <a:rPr lang="fa-IR" dirty="0"/>
              <a:t>13-به هنگام عصبانیت طوری رفتار نکنید که دیگران حربه ای علیه شما بدست آورند و به گفته هایتا ن برچسب غیر منطقی، احساسی یا هیجانی بزنند. این امر موجب می شود که خشم شما بیشتر شود و اوضاع را بهتر نمیکند.</a:t>
            </a:r>
          </a:p>
          <a:p>
            <a:endParaRPr lang="fa-IR" dirty="0"/>
          </a:p>
          <a:p>
            <a:endParaRPr lang="fa-IR" dirty="0"/>
          </a:p>
          <a:p>
            <a:r>
              <a:rPr lang="fa-IR" dirty="0"/>
              <a:t>14-با نوشتن شرحی از شرایط خشم در یابید کجا وچرا به شما افکار پرخاش جویانه دست می دهد .</a:t>
            </a:r>
          </a:p>
          <a:p>
            <a:endParaRPr lang="fa-IR" dirty="0"/>
          </a:p>
          <a:p>
            <a:endParaRPr lang="fa-IR" dirty="0"/>
          </a:p>
          <a:p>
            <a:r>
              <a:rPr lang="fa-IR" dirty="0"/>
              <a:t>15-به خودتان تلقین کنید که کمتر باید تحت تاثیر مسائل ناراحت کننده قرار بگیرید، این تلقین تا اندازه ای در آرامش اعصاب موثر خواهد بود</a:t>
            </a:r>
          </a:p>
        </p:txBody>
      </p:sp>
    </p:spTree>
    <p:extLst>
      <p:ext uri="{BB962C8B-B14F-4D97-AF65-F5344CB8AC3E}">
        <p14:creationId xmlns:p14="http://schemas.microsoft.com/office/powerpoint/2010/main" val="413550335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nodePh="1">
                                  <p:stCondLst>
                                    <p:cond delay="0"/>
                                  </p:stCondLst>
                                  <p:endCondLst>
                                    <p:cond evt="begin" delay="0">
                                      <p:tn val="5"/>
                                    </p:cond>
                                  </p:endCondLst>
                                  <p:childTnLst>
                                    <p:animClr clrSpc="rgb" dir="cw">
                                      <p:cBhvr override="childStyle">
                                        <p:cTn id="6" dur="250" autoRev="1" fill="remove"/>
                                        <p:tgtEl>
                                          <p:spTgt spid="2"/>
                                        </p:tgtEl>
                                        <p:attrNameLst>
                                          <p:attrName>style.color</p:attrName>
                                        </p:attrNameLst>
                                      </p:cBhvr>
                                      <p:to>
                                        <a:schemeClr val="bg1"/>
                                      </p:to>
                                    </p:animClr>
                                    <p:animClr clrSpc="rgb" dir="cw">
                                      <p:cBhvr>
                                        <p:cTn id="7" dur="250" autoRev="1" fill="remove"/>
                                        <p:tgtEl>
                                          <p:spTgt spid="2"/>
                                        </p:tgtEl>
                                        <p:attrNameLst>
                                          <p:attrName>fillcolor</p:attrName>
                                        </p:attrNameLst>
                                      </p:cBhvr>
                                      <p:to>
                                        <a:schemeClr val="bg1"/>
                                      </p:to>
                                    </p:animClr>
                                    <p:set>
                                      <p:cBhvr>
                                        <p:cTn id="8" dur="250" autoRev="1" fill="remove"/>
                                        <p:tgtEl>
                                          <p:spTgt spid="2"/>
                                        </p:tgtEl>
                                        <p:attrNameLst>
                                          <p:attrName>fill.type</p:attrName>
                                        </p:attrNameLst>
                                      </p:cBhvr>
                                      <p:to>
                                        <p:strVal val="solid"/>
                                      </p:to>
                                    </p:set>
                                    <p:set>
                                      <p:cBhvr>
                                        <p:cTn id="9" dur="250" autoRev="1" fill="remove"/>
                                        <p:tgtEl>
                                          <p:spTgt spid="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9756" y="1228829"/>
            <a:ext cx="8946541" cy="4195481"/>
          </a:xfrm>
        </p:spPr>
        <p:txBody>
          <a:bodyPr>
            <a:normAutofit fontScale="85000" lnSpcReduction="20000"/>
          </a:bodyPr>
          <a:lstStyle/>
          <a:p>
            <a:r>
              <a:rPr lang="fa-IR" dirty="0" smtClean="0"/>
              <a:t>16- تجربه‌ای آرامش‌بخش را تجسم نمایید. چشمانتان را ببندید و در ذهن خود سفر كنید. این كار را در مكان‌های امیدبخش و به دور از استرس انجام دهید.</a:t>
            </a:r>
          </a:p>
          <a:p>
            <a:endParaRPr lang="fa-IR" dirty="0"/>
          </a:p>
          <a:p>
            <a:endParaRPr lang="fa-IR" dirty="0"/>
          </a:p>
          <a:p>
            <a:r>
              <a:rPr lang="fa-IR" dirty="0"/>
              <a:t>17- کاری که به آن مشغول هستید را رها کرده، محل را ترک کنید، قدری راه بروید، و آنقدر خارج از آن مکان بمانید تا احساس خشم در شما برطرف شود</a:t>
            </a:r>
          </a:p>
          <a:p>
            <a:endParaRPr lang="fa-IR" dirty="0"/>
          </a:p>
          <a:p>
            <a:endParaRPr lang="fa-IR" dirty="0"/>
          </a:p>
          <a:p>
            <a:r>
              <a:rPr lang="fa-IR" dirty="0"/>
              <a:t>18- همواره در لحظات عصبانیت و خشم، با خود فکر کنید که آیا موضوع واقعاً آنقدر اهمیت دارد که شما را تا این حد عصبان  می کند؟</a:t>
            </a:r>
          </a:p>
          <a:p>
            <a:endParaRPr lang="fa-IR" dirty="0"/>
          </a:p>
          <a:p>
            <a:endParaRPr lang="fa-IR" dirty="0"/>
          </a:p>
          <a:p>
            <a:r>
              <a:rPr lang="fa-IR" dirty="0" smtClean="0"/>
              <a:t>19- عصبانیت مانع درست فکر کردن می شود. پس آرام باشید و به آینده فکر کنید.</a:t>
            </a:r>
          </a:p>
          <a:p>
            <a:endParaRPr lang="fa-IR" dirty="0" smtClean="0"/>
          </a:p>
          <a:p>
            <a:endParaRPr lang="fa-IR" dirty="0"/>
          </a:p>
          <a:p>
            <a:endParaRPr lang="fa-IR" dirty="0"/>
          </a:p>
        </p:txBody>
      </p:sp>
    </p:spTree>
    <p:extLst>
      <p:ext uri="{BB962C8B-B14F-4D97-AF65-F5344CB8AC3E}">
        <p14:creationId xmlns:p14="http://schemas.microsoft.com/office/powerpoint/2010/main" val="213524248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3967" y="430140"/>
            <a:ext cx="9898000" cy="5846482"/>
          </a:xfrm>
        </p:spPr>
      </p:pic>
    </p:spTree>
    <p:extLst>
      <p:ext uri="{BB962C8B-B14F-4D97-AF65-F5344CB8AC3E}">
        <p14:creationId xmlns:p14="http://schemas.microsoft.com/office/powerpoint/2010/main" val="232458527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Marquee">
      <a:dk1>
        <a:srgbClr val="000000"/>
      </a:dk1>
      <a:lt1>
        <a:sysClr val="window" lastClr="FFFFFF"/>
      </a:lt1>
      <a:dk2>
        <a:srgbClr val="5E5E5E"/>
      </a:dk2>
      <a:lt2>
        <a:srgbClr val="DDDDDD"/>
      </a:lt2>
      <a:accent1>
        <a:srgbClr val="418AB3"/>
      </a:accent1>
      <a:accent2>
        <a:srgbClr val="A6B727"/>
      </a:accent2>
      <a:accent3>
        <a:srgbClr val="F69200"/>
      </a:accent3>
      <a:accent4>
        <a:srgbClr val="838383"/>
      </a:accent4>
      <a:accent5>
        <a:srgbClr val="FEC306"/>
      </a:accent5>
      <a:accent6>
        <a:srgbClr val="DF5327"/>
      </a:accent6>
      <a:hlink>
        <a:srgbClr val="F59E00"/>
      </a:hlink>
      <a:folHlink>
        <a:srgbClr val="B2B2B2"/>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
  <TotalTime>117</TotalTime>
  <Words>2676</Words>
  <Application>Microsoft Office PowerPoint</Application>
  <PresentationFormat>Widescreen</PresentationFormat>
  <Paragraphs>129</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Century Gothic</vt:lpstr>
      <vt:lpstr>Times New Roman</vt:lpstr>
      <vt:lpstr>Wingdings 3</vt:lpstr>
      <vt:lpstr>Ion</vt:lpstr>
      <vt:lpstr>PowerPoint Presentation</vt:lpstr>
      <vt:lpstr>PowerPoint Presentation</vt:lpstr>
      <vt:lpstr>بهداشت روان</vt:lpstr>
      <vt:lpstr>عوامل موثر در بهداشت روانی دانش آموزان:</vt:lpstr>
      <vt:lpstr>تعریف بهداشت روانی:</vt:lpstr>
      <vt:lpstr>اهداف بهداشت روانی در خانواده:</vt:lpstr>
      <vt:lpstr>PowerPoint Presentation</vt:lpstr>
      <vt:lpstr>ویژگی های فردی که بهداشت روانی دارد:</vt:lpstr>
      <vt:lpstr>PowerPoint Presentation</vt:lpstr>
      <vt:lpstr>عوامل موثر در بهداشت روانی:</vt:lpstr>
      <vt:lpstr>PowerPoint Presentation</vt:lpstr>
      <vt:lpstr>PowerPoint Presentation</vt:lpstr>
      <vt:lpstr>PowerPoint Presentation</vt:lpstr>
      <vt:lpstr>راه های تقویت بهداشت روانی فرزندان:</vt:lpstr>
      <vt:lpstr>نقش معلمان در بهداشت روانی دانش آموزان:</vt:lpstr>
      <vt:lpstr>PowerPoint Presentation</vt:lpstr>
      <vt:lpstr>PowerPoint Presentation</vt:lpstr>
      <vt:lpstr>PowerPoint Presentation</vt:lpstr>
      <vt:lpstr>خشم چیست؟</vt:lpstr>
      <vt:lpstr>انواع تظاهرات خشم:</vt:lpstr>
      <vt:lpstr>روش های کنترل خشم:</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بهداشت روان</dc:title>
  <dc:creator>good sens</dc:creator>
  <cp:lastModifiedBy>Arjan Sys</cp:lastModifiedBy>
  <cp:revision>14</cp:revision>
  <dcterms:created xsi:type="dcterms:W3CDTF">2016-10-20T08:24:56Z</dcterms:created>
  <dcterms:modified xsi:type="dcterms:W3CDTF">2017-05-31T11:39:55Z</dcterms:modified>
</cp:coreProperties>
</file>