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61" r:id="rId6"/>
    <p:sldId id="262" r:id="rId7"/>
    <p:sldId id="263" r:id="rId8"/>
    <p:sldId id="264" r:id="rId9"/>
    <p:sldId id="267"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6/1/2017</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6/1/2017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dirty="0"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6/1/2017</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1"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r" defTabSz="914400" rtl="1"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r" defTabSz="914400" rtl="1"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r" defTabSz="914400" rtl="1"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r" defTabSz="914400" rtl="1"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96445" y="1203149"/>
            <a:ext cx="5633155" cy="2387600"/>
          </a:xfrm>
        </p:spPr>
        <p:txBody>
          <a:bodyPr>
            <a:noAutofit/>
          </a:bodyPr>
          <a:lstStyle/>
          <a:p>
            <a:r>
              <a:rPr lang="fa-IR" sz="13000" dirty="0" smtClean="0">
                <a:solidFill>
                  <a:srgbClr val="FF0000"/>
                </a:solidFill>
              </a:rPr>
              <a:t>به نام خدا</a:t>
            </a:r>
            <a:endParaRPr lang="fa-IR" sz="13000" dirty="0">
              <a:solidFill>
                <a:srgbClr val="FF0000"/>
              </a:solidFill>
            </a:endParaRPr>
          </a:p>
        </p:txBody>
      </p:sp>
    </p:spTree>
    <p:extLst>
      <p:ext uri="{BB962C8B-B14F-4D97-AF65-F5344CB8AC3E}">
        <p14:creationId xmlns:p14="http://schemas.microsoft.com/office/powerpoint/2010/main" val="8670494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9066" y="917672"/>
            <a:ext cx="3872088" cy="1478570"/>
          </a:xfrm>
        </p:spPr>
        <p:txBody>
          <a:bodyPr>
            <a:noAutofit/>
          </a:bodyPr>
          <a:lstStyle/>
          <a:p>
            <a:r>
              <a:rPr lang="fa-IR" sz="9600" dirty="0" smtClean="0">
                <a:solidFill>
                  <a:srgbClr val="FF0000"/>
                </a:solidFill>
              </a:rPr>
              <a:t>فصل5</a:t>
            </a:r>
            <a:endParaRPr lang="fa-IR" sz="9600" dirty="0">
              <a:solidFill>
                <a:srgbClr val="FF0000"/>
              </a:solidFill>
            </a:endParaRPr>
          </a:p>
        </p:txBody>
      </p:sp>
      <p:sp>
        <p:nvSpPr>
          <p:cNvPr id="3" name="Content Placeholder 2"/>
          <p:cNvSpPr>
            <a:spLocks noGrp="1"/>
          </p:cNvSpPr>
          <p:nvPr>
            <p:ph idx="1"/>
          </p:nvPr>
        </p:nvSpPr>
        <p:spPr>
          <a:xfrm>
            <a:off x="723723" y="2396242"/>
            <a:ext cx="9905999" cy="3541714"/>
          </a:xfrm>
        </p:spPr>
        <p:txBody>
          <a:bodyPr>
            <a:normAutofit/>
          </a:bodyPr>
          <a:lstStyle/>
          <a:p>
            <a:r>
              <a:rPr lang="fa-IR" sz="8800" dirty="0" smtClean="0">
                <a:solidFill>
                  <a:srgbClr val="FF0000"/>
                </a:solidFill>
              </a:rPr>
              <a:t>حس وحرکت</a:t>
            </a:r>
            <a:endParaRPr lang="fa-IR" sz="8800" dirty="0">
              <a:solidFill>
                <a:srgbClr val="FF0000"/>
              </a:solidFill>
            </a:endParaRPr>
          </a:p>
        </p:txBody>
      </p:sp>
    </p:spTree>
    <p:extLst>
      <p:ext uri="{BB962C8B-B14F-4D97-AF65-F5344CB8AC3E}">
        <p14:creationId xmlns:p14="http://schemas.microsoft.com/office/powerpoint/2010/main" val="2183480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634" y="925689"/>
            <a:ext cx="1093788" cy="1323798"/>
          </a:xfrm>
        </p:spPr>
        <p:txBody>
          <a:bodyPr/>
          <a:lstStyle/>
          <a:p>
            <a:r>
              <a:rPr lang="fa-IR" dirty="0" smtClean="0">
                <a:solidFill>
                  <a:srgbClr val="FF0000"/>
                </a:solidFill>
              </a:rPr>
              <a:t>چشم:</a:t>
            </a:r>
            <a:endParaRPr lang="fa-IR" dirty="0">
              <a:solidFill>
                <a:srgbClr val="FF0000"/>
              </a:solidFill>
            </a:endParaRPr>
          </a:p>
        </p:txBody>
      </p:sp>
      <p:sp>
        <p:nvSpPr>
          <p:cNvPr id="3" name="Content Placeholder 2"/>
          <p:cNvSpPr>
            <a:spLocks noGrp="1"/>
          </p:cNvSpPr>
          <p:nvPr>
            <p:ph idx="1"/>
          </p:nvPr>
        </p:nvSpPr>
        <p:spPr/>
        <p:txBody>
          <a:bodyPr>
            <a:normAutofit lnSpcReduction="10000"/>
          </a:bodyPr>
          <a:lstStyle/>
          <a:p>
            <a:r>
              <a:rPr lang="fa-IR" dirty="0" smtClean="0">
                <a:solidFill>
                  <a:srgbClr val="FF0000"/>
                </a:solidFill>
              </a:rPr>
              <a:t>کره ی چشم  به وسیله ی سه  جفت عضلات خارجی خود در حفره ی حدقه قرار دارد.پلک ها در برابر برخورد اجسام خارجی از چشم حفاظت  می کنند.هنگام بیداری هر چند ثا نیه یک بار پلک ها به طور غیر ارادی بسته می شوند. هم زمان با این کار کره ی چشم به سمت بالا حرکت می کند و سطح قرینه پاک ومرطوب می شود غدد اشکی مایع اشک را در فضای بین پلک ها و قرنیه ترشح می کنند. بخشی از اشک تبخیر می شود و باقی مانده ی ان وارد بینی می شود. اشک خاصیت ضد عفونی کننده دارد.وزن کره ی چشم حدود7گرم وقطر ان 2/5 سانتی متر است.دیواره ی کره ی چشم از خارج به داخل سه پرده  به نام های صلبیه ومشیمیهوشبکیه ساخته شده است.</a:t>
            </a:r>
            <a:endParaRPr lang="fa-IR" dirty="0">
              <a:solidFill>
                <a:srgbClr val="FF0000"/>
              </a:solidFill>
            </a:endParaRPr>
          </a:p>
        </p:txBody>
      </p:sp>
    </p:spTree>
    <p:extLst>
      <p:ext uri="{BB962C8B-B14F-4D97-AF65-F5344CB8AC3E}">
        <p14:creationId xmlns:p14="http://schemas.microsoft.com/office/powerpoint/2010/main" val="97440733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4578" y="790222"/>
            <a:ext cx="8048978" cy="5170311"/>
          </a:xfrm>
        </p:spPr>
      </p:pic>
    </p:spTree>
    <p:extLst>
      <p:ext uri="{BB962C8B-B14F-4D97-AF65-F5344CB8AC3E}">
        <p14:creationId xmlns:p14="http://schemas.microsoft.com/office/powerpoint/2010/main" val="4238658000"/>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06868" y="1083733"/>
            <a:ext cx="1240543" cy="1244776"/>
          </a:xfrm>
        </p:spPr>
        <p:txBody>
          <a:bodyPr/>
          <a:lstStyle/>
          <a:p>
            <a:r>
              <a:rPr lang="fa-IR" dirty="0" smtClean="0">
                <a:solidFill>
                  <a:srgbClr val="FF0000"/>
                </a:solidFill>
              </a:rPr>
              <a:t>گوش:</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3200" dirty="0" smtClean="0">
                <a:solidFill>
                  <a:srgbClr val="FF0000"/>
                </a:solidFill>
              </a:rPr>
              <a:t>گوش اندام حسی ویژه ای است که هم به تشخیص صدا وهم در تعیین  موقعیت بدن و خفظ تعادل کمک میکند  گوش از سه قسمت گوش خارجی ومیا نی وداخلی تشکیل شده است.</a:t>
            </a:r>
            <a:endParaRPr lang="fa-IR" sz="3200" dirty="0">
              <a:solidFill>
                <a:srgbClr val="FF0000"/>
              </a:solidFill>
            </a:endParaRPr>
          </a:p>
        </p:txBody>
      </p:sp>
    </p:spTree>
    <p:extLst>
      <p:ext uri="{BB962C8B-B14F-4D97-AF65-F5344CB8AC3E}">
        <p14:creationId xmlns:p14="http://schemas.microsoft.com/office/powerpoint/2010/main" val="66792516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4583" y="0"/>
            <a:ext cx="5094626" cy="68580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9209" y="0"/>
            <a:ext cx="4940300" cy="6858000"/>
          </a:xfrm>
          <a:prstGeom prst="rect">
            <a:avLst/>
          </a:prstGeom>
        </p:spPr>
      </p:pic>
    </p:spTree>
    <p:extLst>
      <p:ext uri="{BB962C8B-B14F-4D97-AF65-F5344CB8AC3E}">
        <p14:creationId xmlns:p14="http://schemas.microsoft.com/office/powerpoint/2010/main" val="516279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85891" y="891821"/>
            <a:ext cx="1161520" cy="1357665"/>
          </a:xfrm>
        </p:spPr>
        <p:txBody>
          <a:bodyPr/>
          <a:lstStyle/>
          <a:p>
            <a:r>
              <a:rPr lang="fa-IR" dirty="0" smtClean="0">
                <a:solidFill>
                  <a:srgbClr val="FF0000"/>
                </a:solidFill>
              </a:rPr>
              <a:t>بینی:</a:t>
            </a:r>
            <a:endParaRPr lang="fa-IR" dirty="0">
              <a:solidFill>
                <a:srgbClr val="FF0000"/>
              </a:solidFill>
            </a:endParaRPr>
          </a:p>
        </p:txBody>
      </p:sp>
      <p:sp>
        <p:nvSpPr>
          <p:cNvPr id="3" name="Content Placeholder 2"/>
          <p:cNvSpPr>
            <a:spLocks noGrp="1"/>
          </p:cNvSpPr>
          <p:nvPr>
            <p:ph idx="1"/>
          </p:nvPr>
        </p:nvSpPr>
        <p:spPr/>
        <p:txBody>
          <a:bodyPr/>
          <a:lstStyle/>
          <a:p>
            <a:r>
              <a:rPr lang="fa-IR" dirty="0" smtClean="0">
                <a:solidFill>
                  <a:srgbClr val="FF0000"/>
                </a:solidFill>
              </a:rPr>
              <a:t>بینی اندام حس بویایی است وگیرنده های بویایی در مخاط زرد سقف حفره ی بینی قرار دارند. در بینی انسان بخش های دیگر مخاط که مخاط قرمز تنفسی نامیده می شوند در بویایی نقش ندارند در جانورانی که حساسیت بویایی زیادی دارند بخش وسیع تری از مخاط بینی دارای گیرنده های بویایی است.در ادمی حدود 50 میلیون گیرنده ی بویایی وجود دارد از انتهای هر یک از این گیرنده ها 8 یا6 زائده بیرون زده است که به انها مژک های بویایی می گویند.</a:t>
            </a:r>
          </a:p>
        </p:txBody>
      </p:sp>
    </p:spTree>
    <p:extLst>
      <p:ext uri="{BB962C8B-B14F-4D97-AF65-F5344CB8AC3E}">
        <p14:creationId xmlns:p14="http://schemas.microsoft.com/office/powerpoint/2010/main" val="28237125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3379" y="406400"/>
            <a:ext cx="9550400" cy="6118578"/>
          </a:xfrm>
          <a:prstGeom prst="rect">
            <a:avLst/>
          </a:prstGeom>
        </p:spPr>
      </p:pic>
    </p:spTree>
    <p:extLst>
      <p:ext uri="{BB962C8B-B14F-4D97-AF65-F5344CB8AC3E}">
        <p14:creationId xmlns:p14="http://schemas.microsoft.com/office/powerpoint/2010/main" val="1011666744"/>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223" y="0"/>
            <a:ext cx="9335910" cy="6858000"/>
          </a:xfrm>
          <a:prstGeom prst="rect">
            <a:avLst/>
          </a:prstGeom>
        </p:spPr>
      </p:pic>
    </p:spTree>
    <p:extLst>
      <p:ext uri="{BB962C8B-B14F-4D97-AF65-F5344CB8AC3E}">
        <p14:creationId xmlns:p14="http://schemas.microsoft.com/office/powerpoint/2010/main" val="1103405752"/>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3857" y="812800"/>
            <a:ext cx="1093787" cy="1261710"/>
          </a:xfrm>
        </p:spPr>
        <p:txBody>
          <a:bodyPr/>
          <a:lstStyle/>
          <a:p>
            <a:r>
              <a:rPr lang="fa-IR" dirty="0" smtClean="0">
                <a:solidFill>
                  <a:srgbClr val="FF0000"/>
                </a:solidFill>
              </a:rPr>
              <a:t>زبان:</a:t>
            </a:r>
            <a:endParaRPr lang="fa-IR" dirty="0">
              <a:solidFill>
                <a:srgbClr val="FF0000"/>
              </a:solidFill>
            </a:endParaRPr>
          </a:p>
        </p:txBody>
      </p:sp>
      <p:sp>
        <p:nvSpPr>
          <p:cNvPr id="3" name="Content Placeholder 2"/>
          <p:cNvSpPr>
            <a:spLocks noGrp="1"/>
          </p:cNvSpPr>
          <p:nvPr>
            <p:ph idx="1"/>
          </p:nvPr>
        </p:nvSpPr>
        <p:spPr/>
        <p:txBody>
          <a:bodyPr/>
          <a:lstStyle/>
          <a:p>
            <a:r>
              <a:rPr lang="fa-IR" dirty="0" smtClean="0">
                <a:solidFill>
                  <a:srgbClr val="FF0000"/>
                </a:solidFill>
              </a:rPr>
              <a:t>زبان اندام حس چشایی است گیرنده های حس چشایی در داخل جوانه های چشایی هستند که اکثرا بر روی زبان قرار دارند ولی تعدادی نیز در مخاط دهان و حلق پراکنده اند.حدود10000 جوانه ی چشایی در دهان وجود دارد که بیشتر ان ها بر روی پرز های مختلف زبان قرار دارند.</a:t>
            </a:r>
          </a:p>
          <a:p>
            <a:r>
              <a:rPr lang="fa-IR" dirty="0" smtClean="0">
                <a:solidFill>
                  <a:srgbClr val="FF0000"/>
                </a:solidFill>
              </a:rPr>
              <a:t>برای تحریک گیرنده های چشایی باید مواد در بزاغ حل شوند بین حس های چشایی و بویایی ارتباط نزدیکی وجود دارد و طعم و مزه ی غذا ها حاصل عمل این دو حس است.</a:t>
            </a:r>
            <a:endParaRPr lang="fa-IR" dirty="0">
              <a:solidFill>
                <a:srgbClr val="FF0000"/>
              </a:solidFill>
            </a:endParaRPr>
          </a:p>
        </p:txBody>
      </p:sp>
    </p:spTree>
    <p:extLst>
      <p:ext uri="{BB962C8B-B14F-4D97-AF65-F5344CB8AC3E}">
        <p14:creationId xmlns:p14="http://schemas.microsoft.com/office/powerpoint/2010/main" val="1543096632"/>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1778" y="191910"/>
            <a:ext cx="9742311" cy="6445957"/>
          </a:xfrm>
          <a:prstGeom prst="rect">
            <a:avLst/>
          </a:prstGeom>
        </p:spPr>
      </p:pic>
    </p:spTree>
    <p:extLst>
      <p:ext uri="{BB962C8B-B14F-4D97-AF65-F5344CB8AC3E}">
        <p14:creationId xmlns:p14="http://schemas.microsoft.com/office/powerpoint/2010/main" val="1296680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1713" y="1004711"/>
            <a:ext cx="1285698" cy="1244776"/>
          </a:xfrm>
        </p:spPr>
        <p:txBody>
          <a:bodyPr/>
          <a:lstStyle/>
          <a:p>
            <a:r>
              <a:rPr lang="fa-IR" dirty="0" smtClean="0">
                <a:solidFill>
                  <a:srgbClr val="FF0000"/>
                </a:solidFill>
              </a:rPr>
              <a:t>پوست:</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2800" dirty="0" smtClean="0">
                <a:solidFill>
                  <a:srgbClr val="FF0000"/>
                </a:solidFill>
              </a:rPr>
              <a:t>پوست دارای گیرنده های درد ودما و گیرنده های مکانیکی است.هر یک از این گیرنده ها دندریت هایی از یک یا چند نورون هستندکه اثر محرک را به پیام عصبی تبدیل میکند .اغلب دندریت های این گیرنده ها را پو ششی از بافت پیوندی احاطه کرده است .اعصاب متصل به گیرنده ها در واقع انشعابات رشته های عصبی نورون های حسی ونخاعی هستند بن ها به نام کاشفان ان ها نام گذار ی شده است.</a:t>
            </a:r>
          </a:p>
        </p:txBody>
      </p:sp>
    </p:spTree>
    <p:extLst>
      <p:ext uri="{BB962C8B-B14F-4D97-AF65-F5344CB8AC3E}">
        <p14:creationId xmlns:p14="http://schemas.microsoft.com/office/powerpoint/2010/main" val="539821195"/>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4044" y="0"/>
            <a:ext cx="10126134" cy="6858000"/>
          </a:xfrm>
        </p:spPr>
      </p:pic>
    </p:spTree>
    <p:extLst>
      <p:ext uri="{BB962C8B-B14F-4D97-AF65-F5344CB8AC3E}">
        <p14:creationId xmlns:p14="http://schemas.microsoft.com/office/powerpoint/2010/main" val="422330428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7875" y="1095021"/>
            <a:ext cx="2499536" cy="1069799"/>
          </a:xfrm>
        </p:spPr>
        <p:txBody>
          <a:bodyPr/>
          <a:lstStyle/>
          <a:p>
            <a:r>
              <a:rPr lang="fa-IR" dirty="0" smtClean="0">
                <a:solidFill>
                  <a:srgbClr val="FF0000"/>
                </a:solidFill>
              </a:rPr>
              <a:t>دستگاه حرکتی</a:t>
            </a:r>
            <a:r>
              <a:rPr lang="fa-IR" dirty="0" smtClean="0"/>
              <a:t>:</a:t>
            </a:r>
            <a:endParaRPr lang="fa-IR" dirty="0"/>
          </a:p>
        </p:txBody>
      </p:sp>
      <p:sp>
        <p:nvSpPr>
          <p:cNvPr id="3" name="Content Placeholder 2"/>
          <p:cNvSpPr>
            <a:spLocks noGrp="1"/>
          </p:cNvSpPr>
          <p:nvPr>
            <p:ph idx="1"/>
          </p:nvPr>
        </p:nvSpPr>
        <p:spPr/>
        <p:txBody>
          <a:bodyPr/>
          <a:lstStyle/>
          <a:p>
            <a:r>
              <a:rPr lang="fa-IR" dirty="0" smtClean="0">
                <a:solidFill>
                  <a:srgbClr val="FF0000"/>
                </a:solidFill>
              </a:rPr>
              <a:t>دستگاه حرکتی بدن انسان  شامل ماهیچه ها و اسکلت است.</a:t>
            </a:r>
            <a:endParaRPr lang="fa-IR" dirty="0">
              <a:solidFill>
                <a:srgbClr val="FF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0"/>
            <a:ext cx="3698721" cy="6858000"/>
          </a:xfrm>
          <a:prstGeom prst="rect">
            <a:avLst/>
          </a:prstGeom>
        </p:spPr>
      </p:pic>
    </p:spTree>
    <p:extLst>
      <p:ext uri="{BB962C8B-B14F-4D97-AF65-F5344CB8AC3E}">
        <p14:creationId xmlns:p14="http://schemas.microsoft.com/office/powerpoint/2010/main" val="7113084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1990" y="880533"/>
            <a:ext cx="1308276" cy="1368954"/>
          </a:xfrm>
        </p:spPr>
        <p:txBody>
          <a:bodyPr/>
          <a:lstStyle/>
          <a:p>
            <a:r>
              <a:rPr lang="fa-IR" dirty="0" smtClean="0">
                <a:solidFill>
                  <a:srgbClr val="FF0000"/>
                </a:solidFill>
              </a:rPr>
              <a:t>اسکلت:</a:t>
            </a:r>
            <a:endParaRPr lang="fa-IR"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fa-IR" sz="2600" dirty="0" smtClean="0">
                <a:solidFill>
                  <a:srgbClr val="FF0000"/>
                </a:solidFill>
              </a:rPr>
              <a:t>اسکلت ادمی شامل استخوان ها وغضروف ها و اتصالات انها در بدن است.به طور کلی وظایف استخوان ها را می توان به صورت زیر خلاصه نمود:</a:t>
            </a:r>
          </a:p>
          <a:p>
            <a:r>
              <a:rPr lang="fa-IR" sz="2800" dirty="0" smtClean="0">
                <a:solidFill>
                  <a:srgbClr val="FF0000"/>
                </a:solidFill>
              </a:rPr>
              <a:t>حفاظت از اندام های حیاتی .</a:t>
            </a:r>
          </a:p>
          <a:p>
            <a:r>
              <a:rPr lang="fa-IR" sz="2800" dirty="0" smtClean="0">
                <a:solidFill>
                  <a:srgbClr val="FF0000"/>
                </a:solidFill>
              </a:rPr>
              <a:t>شکل دادن به بدن</a:t>
            </a:r>
            <a:r>
              <a:rPr lang="fa-IR" sz="3000" dirty="0" smtClean="0">
                <a:solidFill>
                  <a:srgbClr val="FF0000"/>
                </a:solidFill>
              </a:rPr>
              <a:t>.</a:t>
            </a:r>
          </a:p>
          <a:p>
            <a:r>
              <a:rPr lang="fa-IR" sz="2600" dirty="0" smtClean="0">
                <a:solidFill>
                  <a:srgbClr val="FF0000"/>
                </a:solidFill>
              </a:rPr>
              <a:t>یگیراستخوان </a:t>
            </a:r>
            <a:r>
              <a:rPr lang="fa-IR" sz="2600" dirty="0">
                <a:solidFill>
                  <a:srgbClr val="FF0000"/>
                </a:solidFill>
              </a:rPr>
              <a:t>ها تکیه گاهی برای ماهیچه هستند و به حرکت کمک می کنند.</a:t>
            </a:r>
          </a:p>
          <a:p>
            <a:r>
              <a:rPr lang="fa-IR" sz="2600" dirty="0">
                <a:solidFill>
                  <a:srgbClr val="FF0000"/>
                </a:solidFill>
              </a:rPr>
              <a:t>استخوان ها منبع ذخیره ی مواد معدنی خصوصا املاح کلسیم هستند. </a:t>
            </a:r>
          </a:p>
          <a:p>
            <a:r>
              <a:rPr lang="fa-IR" sz="2600" dirty="0">
                <a:solidFill>
                  <a:srgbClr val="FF0000"/>
                </a:solidFill>
              </a:rPr>
              <a:t>درمغز برخی استخوان ها مانند:جناغ سینه ودنده ها و لگن و جمجمه گلبول سازی </a:t>
            </a:r>
            <a:r>
              <a:rPr lang="fa-IR" sz="2600" dirty="0" smtClean="0">
                <a:solidFill>
                  <a:srgbClr val="FF0000"/>
                </a:solidFill>
              </a:rPr>
              <a:t>صورت میگیرد.</a:t>
            </a:r>
            <a:endParaRPr lang="fa-IR" sz="2600" dirty="0">
              <a:solidFill>
                <a:srgbClr val="FF0000"/>
              </a:solidFill>
            </a:endParaRPr>
          </a:p>
        </p:txBody>
      </p:sp>
    </p:spTree>
    <p:extLst>
      <p:ext uri="{BB962C8B-B14F-4D97-AF65-F5344CB8AC3E}">
        <p14:creationId xmlns:p14="http://schemas.microsoft.com/office/powerpoint/2010/main" val="27872803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5111" y="0"/>
            <a:ext cx="4917017" cy="6858000"/>
          </a:xfrm>
          <a:prstGeom prst="rect">
            <a:avLst/>
          </a:prstGeom>
        </p:spPr>
      </p:pic>
    </p:spTree>
    <p:extLst>
      <p:ext uri="{BB962C8B-B14F-4D97-AF65-F5344CB8AC3E}">
        <p14:creationId xmlns:p14="http://schemas.microsoft.com/office/powerpoint/2010/main" val="242470785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64524" y="1106311"/>
            <a:ext cx="1624365" cy="1143176"/>
          </a:xfrm>
        </p:spPr>
        <p:txBody>
          <a:bodyPr/>
          <a:lstStyle/>
          <a:p>
            <a:r>
              <a:rPr lang="fa-IR" dirty="0" smtClean="0">
                <a:solidFill>
                  <a:srgbClr val="FF0000"/>
                </a:solidFill>
              </a:rPr>
              <a:t>استخوان:</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3200" dirty="0" smtClean="0">
                <a:solidFill>
                  <a:srgbClr val="FF0000"/>
                </a:solidFill>
              </a:rPr>
              <a:t>استخوان استحکام و مقاومت زیادی دارد و در ماده ی زمینه ی ان کلسیم وفسفر فراوان است.در ساختار استخوان بافت استخوانی به دو صورت متراکم وحفره دار دیده می شود.</a:t>
            </a:r>
            <a:endParaRPr lang="fa-IR" sz="3200" dirty="0">
              <a:solidFill>
                <a:srgbClr val="FF0000"/>
              </a:solidFill>
            </a:endParaRPr>
          </a:p>
        </p:txBody>
      </p:sp>
    </p:spTree>
    <p:extLst>
      <p:ext uri="{BB962C8B-B14F-4D97-AF65-F5344CB8AC3E}">
        <p14:creationId xmlns:p14="http://schemas.microsoft.com/office/powerpoint/2010/main" val="754848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48435" y="1128888"/>
            <a:ext cx="1861432" cy="1210909"/>
          </a:xfrm>
        </p:spPr>
        <p:txBody>
          <a:bodyPr/>
          <a:lstStyle/>
          <a:p>
            <a:r>
              <a:rPr lang="fa-IR" dirty="0" smtClean="0">
                <a:solidFill>
                  <a:srgbClr val="FF0000"/>
                </a:solidFill>
              </a:rPr>
              <a:t>غضروف:</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3200" dirty="0" smtClean="0">
                <a:solidFill>
                  <a:srgbClr val="FF0000"/>
                </a:solidFill>
              </a:rPr>
              <a:t>در نوک بینی و لاله ی گوش ومحل اتصال استخوان ها غضروف وجود دارد.غضروف نرم وقابل انعطاف است ومانع اصطکاک استخوان ها در مفاصل میشود.</a:t>
            </a:r>
            <a:endParaRPr lang="fa-IR" sz="3200" dirty="0">
              <a:solidFill>
                <a:srgbClr val="FF0000"/>
              </a:solidFill>
            </a:endParaRPr>
          </a:p>
        </p:txBody>
      </p:sp>
    </p:spTree>
    <p:extLst>
      <p:ext uri="{BB962C8B-B14F-4D97-AF65-F5344CB8AC3E}">
        <p14:creationId xmlns:p14="http://schemas.microsoft.com/office/powerpoint/2010/main" val="67179769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54835" y="1004711"/>
            <a:ext cx="1376009" cy="1244776"/>
          </a:xfrm>
        </p:spPr>
        <p:txBody>
          <a:bodyPr/>
          <a:lstStyle/>
          <a:p>
            <a:r>
              <a:rPr lang="fa-IR" dirty="0">
                <a:solidFill>
                  <a:srgbClr val="FF0000"/>
                </a:solidFill>
              </a:rPr>
              <a:t>مفصل</a:t>
            </a:r>
            <a:r>
              <a:rPr lang="fa-IR" dirty="0" smtClean="0">
                <a:solidFill>
                  <a:srgbClr val="FF0000"/>
                </a:solidFill>
              </a:rPr>
              <a:t>:</a:t>
            </a:r>
            <a:endParaRPr lang="fa-IR" dirty="0">
              <a:solidFill>
                <a:srgbClr val="FF0000"/>
              </a:solidFill>
            </a:endParaRPr>
          </a:p>
        </p:txBody>
      </p:sp>
      <p:sp>
        <p:nvSpPr>
          <p:cNvPr id="3" name="Content Placeholder 2"/>
          <p:cNvSpPr>
            <a:spLocks noGrp="1"/>
          </p:cNvSpPr>
          <p:nvPr>
            <p:ph idx="1"/>
          </p:nvPr>
        </p:nvSpPr>
        <p:spPr>
          <a:xfrm>
            <a:off x="1423634" y="2136598"/>
            <a:ext cx="9905999" cy="3541714"/>
          </a:xfrm>
        </p:spPr>
        <p:txBody>
          <a:bodyPr>
            <a:normAutofit lnSpcReduction="10000"/>
          </a:bodyPr>
          <a:lstStyle/>
          <a:p>
            <a:r>
              <a:rPr lang="fa-IR" sz="2800" dirty="0" smtClean="0">
                <a:solidFill>
                  <a:srgbClr val="FF0000"/>
                </a:solidFill>
              </a:rPr>
              <a:t>به محل اتصال دویا چند استخوان به یکدیگر مفصل میگویند بیش تر مفصل هلی بدن انسان متحرک هستند مفصل ها برحسب نحوه ی اتصال استخوان ها به یک دیگر به سه گروه تقسیم میشوند:</a:t>
            </a:r>
          </a:p>
          <a:p>
            <a:r>
              <a:rPr lang="fa-IR" sz="3600" dirty="0" smtClean="0">
                <a:solidFill>
                  <a:srgbClr val="FF0000"/>
                </a:solidFill>
              </a:rPr>
              <a:t>مفصل های ثابت</a:t>
            </a:r>
          </a:p>
          <a:p>
            <a:r>
              <a:rPr lang="fa-IR" sz="2800" dirty="0" smtClean="0">
                <a:solidFill>
                  <a:srgbClr val="FF0000"/>
                </a:solidFill>
              </a:rPr>
              <a:t>مفصل های نیمه متحرک</a:t>
            </a:r>
          </a:p>
          <a:p>
            <a:r>
              <a:rPr lang="fa-IR" sz="2800" dirty="0" smtClean="0">
                <a:solidFill>
                  <a:srgbClr val="FF0000"/>
                </a:solidFill>
              </a:rPr>
              <a:t>مفصل های متحرک</a:t>
            </a:r>
            <a:endParaRPr lang="fa-IR" sz="2800" dirty="0">
              <a:solidFill>
                <a:srgbClr val="FF0000"/>
              </a:solidFill>
            </a:endParaRPr>
          </a:p>
        </p:txBody>
      </p:sp>
    </p:spTree>
    <p:extLst>
      <p:ext uri="{BB962C8B-B14F-4D97-AF65-F5344CB8AC3E}">
        <p14:creationId xmlns:p14="http://schemas.microsoft.com/office/powerpoint/2010/main" val="11646225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95368" y="925689"/>
            <a:ext cx="2671692" cy="1323798"/>
          </a:xfrm>
        </p:spPr>
        <p:txBody>
          <a:bodyPr/>
          <a:lstStyle/>
          <a:p>
            <a:r>
              <a:rPr lang="fa-IR" dirty="0" smtClean="0">
                <a:solidFill>
                  <a:srgbClr val="FF0000"/>
                </a:solidFill>
              </a:rPr>
              <a:t>ماهیچه ها :</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3200" dirty="0" smtClean="0">
                <a:solidFill>
                  <a:srgbClr val="FF0000"/>
                </a:solidFill>
              </a:rPr>
              <a:t>ماهیچه هاعامل حرکت هستند هرگونه حرکتی تحت اثر ماهیچه ها انجام میشود از حرکات قلب گرفته تا حرکات دست وپا حتی پلک و دیواره ی رگ ها.سلول های ماهیچه ای معمولا طویل اند و توسط بافت پیوندی به یک دیگر متصل می شوند.</a:t>
            </a:r>
            <a:endParaRPr lang="fa-IR" sz="3200" dirty="0">
              <a:solidFill>
                <a:srgbClr val="FF0000"/>
              </a:solidFill>
            </a:endParaRPr>
          </a:p>
        </p:txBody>
      </p:sp>
    </p:spTree>
    <p:extLst>
      <p:ext uri="{BB962C8B-B14F-4D97-AF65-F5344CB8AC3E}">
        <p14:creationId xmlns:p14="http://schemas.microsoft.com/office/powerpoint/2010/main" val="4234116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98045" y="688622"/>
            <a:ext cx="6080301" cy="4450203"/>
          </a:xfrm>
        </p:spPr>
      </p:pic>
    </p:spTree>
    <p:extLst>
      <p:ext uri="{BB962C8B-B14F-4D97-AF65-F5344CB8AC3E}">
        <p14:creationId xmlns:p14="http://schemas.microsoft.com/office/powerpoint/2010/main" val="3148001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47580" y="770917"/>
            <a:ext cx="4299831" cy="1478570"/>
          </a:xfrm>
        </p:spPr>
        <p:txBody>
          <a:bodyPr/>
          <a:lstStyle/>
          <a:p>
            <a:r>
              <a:rPr lang="fa-IR" dirty="0" smtClean="0">
                <a:solidFill>
                  <a:srgbClr val="FF0000"/>
                </a:solidFill>
              </a:rPr>
              <a:t>بافت در ماهیچه ی اسکلتی :</a:t>
            </a:r>
            <a:endParaRPr lang="fa-IR" dirty="0">
              <a:solidFill>
                <a:srgbClr val="FF0000"/>
              </a:solidFill>
            </a:endParaRPr>
          </a:p>
        </p:txBody>
      </p:sp>
      <p:sp>
        <p:nvSpPr>
          <p:cNvPr id="3" name="Content Placeholder 2"/>
          <p:cNvSpPr>
            <a:spLocks noGrp="1"/>
          </p:cNvSpPr>
          <p:nvPr>
            <p:ph idx="1"/>
          </p:nvPr>
        </p:nvSpPr>
        <p:spPr/>
        <p:txBody>
          <a:bodyPr>
            <a:normAutofit/>
          </a:bodyPr>
          <a:lstStyle/>
          <a:p>
            <a:r>
              <a:rPr lang="fa-IR" sz="3200" dirty="0" smtClean="0">
                <a:solidFill>
                  <a:srgbClr val="FF0000"/>
                </a:solidFill>
              </a:rPr>
              <a:t>در سیتوپلاسم سلول هلی این نوع ماهیچه ها درزیر میکروسکوب خط های تیره وروشن دیده میشود و به همین دلیل مخطط نامیده میشوند.سلول های ماهیچه ای مخطط موازی چند هسته ای و قرمز رنگ هستند ماهیچه های اسکلتی ارادی هستند وسریع منقبض میشوند ولی زئد خسته می شوند مانند ماهیچه ی جلو بازو.</a:t>
            </a:r>
            <a:endParaRPr lang="fa-IR" sz="3200" dirty="0">
              <a:solidFill>
                <a:srgbClr val="FF0000"/>
              </a:solidFill>
            </a:endParaRPr>
          </a:p>
        </p:txBody>
      </p:sp>
    </p:spTree>
    <p:extLst>
      <p:ext uri="{BB962C8B-B14F-4D97-AF65-F5344CB8AC3E}">
        <p14:creationId xmlns:p14="http://schemas.microsoft.com/office/powerpoint/2010/main" val="1205069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138</TotalTime>
  <Words>746</Words>
  <Application>Microsoft Office PowerPoint</Application>
  <PresentationFormat>Widescreen</PresentationFormat>
  <Paragraphs>36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Times New Roman</vt:lpstr>
      <vt:lpstr>Trebuchet MS</vt:lpstr>
      <vt:lpstr>Tw Cen MT</vt:lpstr>
      <vt:lpstr>Circuit</vt:lpstr>
      <vt:lpstr>به نام خدا</vt:lpstr>
      <vt:lpstr>فصل5</vt:lpstr>
      <vt:lpstr>چشم:</vt:lpstr>
      <vt:lpstr>PowerPoint Presentation</vt:lpstr>
      <vt:lpstr>گوش:</vt:lpstr>
      <vt:lpstr>PowerPoint Presentation</vt:lpstr>
      <vt:lpstr>بینی:</vt:lpstr>
      <vt:lpstr>PowerPoint Presentation</vt:lpstr>
      <vt:lpstr>PowerPoint Presentation</vt:lpstr>
      <vt:lpstr>زبان:</vt:lpstr>
      <vt:lpstr>PowerPoint Presentation</vt:lpstr>
      <vt:lpstr>پوست:</vt:lpstr>
      <vt:lpstr>PowerPoint Presentation</vt:lpstr>
      <vt:lpstr>دستگاه حرکتی:</vt:lpstr>
      <vt:lpstr>اسکلت:</vt:lpstr>
      <vt:lpstr>PowerPoint Presentation</vt:lpstr>
      <vt:lpstr>استخوان:</vt:lpstr>
      <vt:lpstr>غضروف:</vt:lpstr>
      <vt:lpstr>مفصل:</vt:lpstr>
      <vt:lpstr>ماهیچه ها :</vt:lpstr>
      <vt:lpstr>PowerPoint Presentation</vt:lpstr>
      <vt:lpstr>بافت در ماهیچه ی اسکلتی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good sens</dc:creator>
  <cp:lastModifiedBy>Arjan Sys</cp:lastModifiedBy>
  <cp:revision>17</cp:revision>
  <dcterms:created xsi:type="dcterms:W3CDTF">2016-11-04T13:52:56Z</dcterms:created>
  <dcterms:modified xsi:type="dcterms:W3CDTF">2017-06-01T12:27:07Z</dcterms:modified>
</cp:coreProperties>
</file>