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149A73B5-3D01-4C7F-A8FC-124E5C90FC98}" type="datetimeFigureOut">
              <a:rPr lang="en-US" smtClean="0"/>
              <a:pPr/>
              <a:t>11/10/2016</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C552626E-AF30-4582-BC45-EE8D3F321D0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149A73B5-3D01-4C7F-A8FC-124E5C90FC98}" type="datetimeFigureOut">
              <a:rPr lang="en-US" smtClean="0"/>
              <a:pPr/>
              <a:t>11/10/2016</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C552626E-AF30-4582-BC45-EE8D3F321D0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149A73B5-3D01-4C7F-A8FC-124E5C90FC98}" type="datetimeFigureOut">
              <a:rPr lang="en-US" smtClean="0"/>
              <a:pPr/>
              <a:t>11/10/2016</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C552626E-AF30-4582-BC45-EE8D3F321D0F}"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149A73B5-3D01-4C7F-A8FC-124E5C90FC98}" type="datetimeFigureOut">
              <a:rPr lang="en-US" smtClean="0"/>
              <a:pPr/>
              <a:t>11/10/2016</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C552626E-AF30-4582-BC45-EE8D3F321D0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149A73B5-3D01-4C7F-A8FC-124E5C90FC98}" type="datetimeFigureOut">
              <a:rPr lang="en-US" smtClean="0"/>
              <a:pPr/>
              <a:t>11/10/2016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C552626E-AF30-4582-BC45-EE8D3F321D0F}"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149A73B5-3D01-4C7F-A8FC-124E5C90FC98}" type="datetimeFigureOut">
              <a:rPr lang="en-US" smtClean="0"/>
              <a:pPr/>
              <a:t>11/10/2016</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52626E-AF30-4582-BC45-EE8D3F321D0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49A73B5-3D01-4C7F-A8FC-124E5C90FC98}" type="datetimeFigureOut">
              <a:rPr lang="en-US" smtClean="0"/>
              <a:pPr/>
              <a:t>11/10/2016</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52626E-AF30-4582-BC45-EE8D3F321D0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149A73B5-3D01-4C7F-A8FC-124E5C90FC98}" type="datetimeFigureOut">
              <a:rPr lang="en-US" smtClean="0"/>
              <a:pPr/>
              <a:t>11/10/2016</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52626E-AF30-4582-BC45-EE8D3F321D0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149A73B5-3D01-4C7F-A8FC-124E5C90FC98}" type="datetimeFigureOut">
              <a:rPr lang="en-US" smtClean="0"/>
              <a:pPr/>
              <a:t>11/10/2016</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C552626E-AF30-4582-BC45-EE8D3F321D0F}"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49A73B5-3D01-4C7F-A8FC-124E5C90FC98}" type="datetimeFigureOut">
              <a:rPr lang="en-US" smtClean="0"/>
              <a:pPr/>
              <a:t>11/10/2016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52626E-AF30-4582-BC45-EE8D3F321D0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49A73B5-3D01-4C7F-A8FC-124E5C90FC98}" type="datetimeFigureOut">
              <a:rPr lang="en-US" smtClean="0"/>
              <a:pPr/>
              <a:t>11/10/2016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52626E-AF30-4582-BC45-EE8D3F321D0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149A73B5-3D01-4C7F-A8FC-124E5C90FC98}" type="datetimeFigureOut">
              <a:rPr lang="en-US" smtClean="0"/>
              <a:pPr/>
              <a:t>11/10/2016</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552626E-AF30-4582-BC45-EE8D3F321D0F}"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0"/>
            <a:ext cx="7772400" cy="1470025"/>
          </a:xfrm>
        </p:spPr>
        <p:style>
          <a:lnRef idx="1">
            <a:schemeClr val="accent5"/>
          </a:lnRef>
          <a:fillRef idx="2">
            <a:schemeClr val="accent5"/>
          </a:fillRef>
          <a:effectRef idx="1">
            <a:schemeClr val="accent5"/>
          </a:effectRef>
          <a:fontRef idx="minor">
            <a:schemeClr val="dk1"/>
          </a:fontRef>
        </p:style>
        <p:txBody>
          <a:bodyPr/>
          <a:lstStyle/>
          <a:p>
            <a:pPr algn="ctr"/>
            <a:r>
              <a:rPr lang="fa-IR" dirty="0" smtClean="0">
                <a:cs typeface="B Sina" pitchFamily="2" charset="-78"/>
              </a:rPr>
              <a:t>کاربردهای نفت خام</a:t>
            </a:r>
            <a:endParaRPr lang="en-US" dirty="0">
              <a:cs typeface="B Sina" pitchFamily="2" charset="-78"/>
            </a:endParaRPr>
          </a:p>
        </p:txBody>
      </p:sp>
      <p:sp>
        <p:nvSpPr>
          <p:cNvPr id="3" name="Subtitle 2"/>
          <p:cNvSpPr>
            <a:spLocks noGrp="1"/>
          </p:cNvSpPr>
          <p:nvPr>
            <p:ph type="subTitle" idx="1"/>
          </p:nvPr>
        </p:nvSpPr>
        <p:spPr>
          <a:xfrm>
            <a:off x="304800" y="2057400"/>
            <a:ext cx="8458200" cy="4495800"/>
          </a:xfrm>
        </p:spPr>
        <p:txBody>
          <a:bodyPr>
            <a:normAutofit/>
          </a:bodyPr>
          <a:lstStyle/>
          <a:p>
            <a:pPr algn="r"/>
            <a:r>
              <a:rPr lang="fa-IR" sz="2000" b="1" dirty="0" smtClean="0">
                <a:cs typeface="B Nazanin" pitchFamily="2" charset="-78"/>
              </a:rPr>
              <a:t>نفت</a:t>
            </a:r>
            <a:r>
              <a:rPr lang="ar-SA" sz="2200" dirty="0" smtClean="0">
                <a:cs typeface="B Nazanin" pitchFamily="2" charset="-78"/>
              </a:rPr>
              <a:t> </a:t>
            </a:r>
            <a:r>
              <a:rPr lang="ar-SA" sz="2200" dirty="0">
                <a:cs typeface="B Nazanin" pitchFamily="2" charset="-78"/>
              </a:rPr>
              <a:t>یا نفت خام یکی از مهم ترین مواد موجود در جهان است. شناخته شده ترین محصولات فرعی نفت عبارتند از : سوخت های پر انرژی- گازوئیل یا بنزین - نفت چراغ- نفت دیزل و یا سوختهای نفتی و سوخت های گالنی نیز از نفت بدست می آیند . بیشتر غذاهایی که ما می خوریم و لباس هایی که می پوشیم تماما به نحوی از انحاء وابسته به مواد بدست آمده از نفت هستند . از نفت برای جلوگیری از چسبناک شدن نان به هنگام مخلوط کردن خمیر استفاده می شود . از نایلونهای نازک برای بسته بندی مواد غذایی استفاده می شود و بیشتر لباس های ما که از الیاف مصنوعی بدست آمده از نفت ساخته شده اند . بیش از یک هزار نوع روغن مایع و جامد از نفت خام ساخته شده اند. از روغن روان کننده در وسایل گوناگونی چون ساعت و قطعات ماشین آلات- لوکوموتیوها و مولد های برق استفاده میشود . آسفالت جاده ها و پشت بام ها نیز با استفاده از مواد نفتی ساخته می شود . موم بدست آمده از نفت در تولید اجناسی چون : شمع- کاغذ های روغنی و سلوفون استفاده می شود . مواد دیگری که از نفت بدست می آیند در تولید </a:t>
            </a:r>
            <a:r>
              <a:rPr lang="ar-SA" sz="2200" dirty="0" smtClean="0">
                <a:cs typeface="B Nazanin" pitchFamily="2" charset="-78"/>
              </a:rPr>
              <a:t>انواع</a:t>
            </a:r>
            <a:r>
              <a:rPr lang="fa-IR" sz="2200" dirty="0" smtClean="0">
                <a:cs typeface="B Nazanin" pitchFamily="2" charset="-78"/>
              </a:rPr>
              <a:t> </a:t>
            </a:r>
            <a:r>
              <a:rPr lang="ar-SA" sz="2200" dirty="0" smtClean="0">
                <a:cs typeface="B Nazanin" pitchFamily="2" charset="-78"/>
              </a:rPr>
              <a:t>کاغذ </a:t>
            </a:r>
            <a:r>
              <a:rPr lang="ar-SA" sz="2200" dirty="0">
                <a:cs typeface="B Nazanin" pitchFamily="2" charset="-78"/>
              </a:rPr>
              <a:t>کاربن- مرکب چاپ کتاب وروزنامه و مواد پاک کننده مورد استفاده قرار می </a:t>
            </a:r>
            <a:r>
              <a:rPr lang="ar-SA" sz="2200" dirty="0" smtClean="0">
                <a:cs typeface="B Nazanin" pitchFamily="2" charset="-78"/>
              </a:rPr>
              <a:t>گیر</a:t>
            </a:r>
            <a:r>
              <a:rPr lang="fa-IR" sz="2200" dirty="0" smtClean="0"/>
              <a:t>د</a:t>
            </a:r>
            <a:endParaRPr lang="en-US" sz="2200" dirty="0"/>
          </a:p>
        </p:txBody>
      </p:sp>
    </p:spTree>
  </p:cSld>
  <p:clrMapOvr>
    <a:masterClrMapping/>
  </p:clrMapOvr>
  <p:transition spd="med">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5516562"/>
          </a:xfrm>
        </p:spPr>
        <p:txBody>
          <a:bodyPr>
            <a:normAutofit fontScale="90000"/>
          </a:bodyPr>
          <a:lstStyle/>
          <a:p>
            <a:pPr algn="r"/>
            <a:r>
              <a:rPr lang="ar-SA" sz="2000" b="1" dirty="0">
                <a:cs typeface="B Nazanin" pitchFamily="2" charset="-78"/>
              </a:rPr>
              <a:t>اعماق زمین توسط کشتی یا خط لوله به پالایشگاه برده می‌شود. در پالایشگاه اجزای تشکیل دهنده‌ی نفت‌خام از هم جدا شده و به فرآورده‌های نفتی قابل استفاده تبدیل می‌‌شود</a:t>
            </a:r>
            <a:r>
              <a:rPr lang="en-US" sz="2000" b="1" dirty="0">
                <a:cs typeface="B Nazanin" pitchFamily="2" charset="-78"/>
              </a:rPr>
              <a:t>.</a:t>
            </a:r>
            <a:br>
              <a:rPr lang="en-US" sz="2000" b="1" dirty="0">
                <a:cs typeface="B Nazanin" pitchFamily="2" charset="-78"/>
              </a:rPr>
            </a:br>
            <a:r>
              <a:rPr lang="en-US" sz="2000" b="1" dirty="0">
                <a:cs typeface="B Nazanin" pitchFamily="2" charset="-78"/>
              </a:rPr>
              <a:t> </a:t>
            </a:r>
            <a:br>
              <a:rPr lang="en-US" sz="2000" b="1" dirty="0">
                <a:cs typeface="B Nazanin" pitchFamily="2" charset="-78"/>
              </a:rPr>
            </a:br>
            <a:r>
              <a:rPr lang="ar-SA" sz="2000" b="1" dirty="0">
                <a:cs typeface="B Nazanin" pitchFamily="2" charset="-78"/>
              </a:rPr>
              <a:t>واحد اندازه گیری نفت خام بشکه است. از یک بشکه 42 گالنی کمی بیش از 44 گالن فرآورده‌های نفتی حاصل می شود. این رقم بیشتر از حجم نفت‌خام اولیه است</a:t>
            </a:r>
            <a:r>
              <a:rPr lang="en-US" sz="2000" b="1" dirty="0">
                <a:cs typeface="B Nazanin" pitchFamily="2" charset="-78"/>
              </a:rPr>
              <a:t>. </a:t>
            </a:r>
            <a:r>
              <a:rPr lang="ar-SA" sz="2000" b="1" dirty="0">
                <a:cs typeface="B Nazanin" pitchFamily="2" charset="-78"/>
              </a:rPr>
              <a:t>برای فهم بهتر می توان به ذرت بو داده اشاره کرده که حجم بسیار بیشتری از ذرت اولیه دارد و ضمناً از ذرت اولیه بسیار خوشمزه‌تر است</a:t>
            </a:r>
            <a:r>
              <a:rPr lang="en-US" sz="2000" b="1" dirty="0">
                <a:cs typeface="B Nazanin" pitchFamily="2" charset="-78"/>
              </a:rPr>
              <a:t>.</a:t>
            </a:r>
            <a:br>
              <a:rPr lang="en-US" sz="2000" b="1" dirty="0">
                <a:cs typeface="B Nazanin" pitchFamily="2" charset="-78"/>
              </a:rPr>
            </a:br>
            <a:r>
              <a:rPr lang="en-US" sz="2000" b="1" dirty="0">
                <a:cs typeface="B Nazanin" pitchFamily="2" charset="-78"/>
              </a:rPr>
              <a:t> </a:t>
            </a:r>
            <a:br>
              <a:rPr lang="en-US" sz="2000" b="1" dirty="0">
                <a:cs typeface="B Nazanin" pitchFamily="2" charset="-78"/>
              </a:rPr>
            </a:br>
            <a:r>
              <a:rPr lang="ar-SA" sz="2000" b="1" dirty="0">
                <a:cs typeface="B Nazanin" pitchFamily="2" charset="-78"/>
              </a:rPr>
              <a:t>در انتها از یک بشکه نفت خام 1914 گالن بنزین اتومبیل به اضافه فرآورده‌های نفتی دیگر بدست می‌آید. بخش عمده‌ای از فرآورره‌های نفتی برای تولید انرژی مصرف می‌شود. به عنوان مثال در کشورمان ایران هموطنان‌مان برای گرم کردن منزل و حرکت ماشین از پروپان استفاده کنند</a:t>
            </a:r>
            <a:r>
              <a:rPr lang="en-US" sz="2000" b="1" dirty="0">
                <a:cs typeface="B Nazanin" pitchFamily="2" charset="-78"/>
              </a:rPr>
              <a:t>.</a:t>
            </a:r>
            <a:br>
              <a:rPr lang="en-US" sz="2000" b="1" dirty="0">
                <a:cs typeface="B Nazanin" pitchFamily="2" charset="-78"/>
              </a:rPr>
            </a:br>
            <a:r>
              <a:rPr lang="en-US" sz="2000" b="1" dirty="0">
                <a:cs typeface="B Nazanin" pitchFamily="2" charset="-78"/>
              </a:rPr>
              <a:t> </a:t>
            </a:r>
            <a:br>
              <a:rPr lang="en-US" sz="2000" b="1" dirty="0">
                <a:cs typeface="B Nazanin" pitchFamily="2" charset="-78"/>
              </a:rPr>
            </a:br>
            <a:r>
              <a:rPr lang="en-US" sz="2000" b="1" dirty="0">
                <a:cs typeface="B Nazanin" pitchFamily="2" charset="-78"/>
              </a:rPr>
              <a:t> </a:t>
            </a:r>
            <a:br>
              <a:rPr lang="en-US" sz="2000" b="1" dirty="0">
                <a:cs typeface="B Nazanin" pitchFamily="2" charset="-78"/>
              </a:rPr>
            </a:br>
            <a:r>
              <a:rPr lang="en-US" sz="2000" b="1" dirty="0">
                <a:cs typeface="B Nazanin" pitchFamily="2" charset="-78"/>
              </a:rPr>
              <a:t> </a:t>
            </a:r>
            <a:br>
              <a:rPr lang="en-US" sz="2000" b="1" dirty="0">
                <a:cs typeface="B Nazanin" pitchFamily="2" charset="-78"/>
              </a:rPr>
            </a:br>
            <a:r>
              <a:rPr lang="ar-SA" sz="2000" b="1" dirty="0">
                <a:cs typeface="B Nazanin" pitchFamily="2" charset="-78"/>
              </a:rPr>
              <a:t>مرکب، مداد، آدامس، مایع ظرفشویی، مواد بوگیر، عینک، صفحه گرامافون، لاستیک، آمونیاک، دریچه‌ی قلب و هزاران هزار ماده‌ی دیگر از نفت خام بدست می‌آید</a:t>
            </a:r>
            <a:r>
              <a:rPr lang="en-US" sz="2000" b="1" dirty="0">
                <a:cs typeface="B Nazanin" pitchFamily="2" charset="-78"/>
              </a:rPr>
              <a:t/>
            </a:r>
            <a:br>
              <a:rPr lang="en-US" sz="2000" b="1" dirty="0">
                <a:cs typeface="B Nazanin" pitchFamily="2" charset="-78"/>
              </a:rPr>
            </a:br>
            <a:endParaRPr lang="en-US" sz="2000" b="1" dirty="0">
              <a:cs typeface="B Nazanin" pitchFamily="2" charset="-78"/>
            </a:endParaRPr>
          </a:p>
        </p:txBody>
      </p:sp>
    </p:spTree>
  </p:cSld>
  <p:clrMapOvr>
    <a:masterClrMapping/>
  </p:clrMapOvr>
  <p:transition spd="med">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752600"/>
            <a:ext cx="8763000" cy="4648200"/>
          </a:xfrm>
        </p:spPr>
        <p:txBody>
          <a:bodyPr>
            <a:normAutofit/>
          </a:bodyPr>
          <a:lstStyle/>
          <a:p>
            <a:pPr algn="ctr"/>
            <a:r>
              <a:rPr lang="ar-SA" sz="2000" b="1" dirty="0" smtClean="0">
                <a:cs typeface="B Nazanin" pitchFamily="2" charset="-78"/>
              </a:rPr>
              <a:t>هنگامی که فرآورده‌های نفتی از جمله بنزین در اتوبوس، گازوئیل در کامیون و نفت سفید در منازل استفاده می‌شود، دی‌اکسید‌کربن</a:t>
            </a:r>
            <a:r>
              <a:rPr lang="en-US" sz="2000" b="1" dirty="0" smtClean="0">
                <a:cs typeface="B Nazanin" pitchFamily="2" charset="-78"/>
              </a:rPr>
              <a:t> (CO2) </a:t>
            </a:r>
            <a:r>
              <a:rPr lang="ar-SA" sz="2000" b="1" dirty="0" smtClean="0">
                <a:cs typeface="B Nazanin" pitchFamily="2" charset="-78"/>
              </a:rPr>
              <a:t>تولید می‌کند. این گاز، سمی و خطرناک است در واقع دی‌اکسیدکربن بازدم انسان‌هاست و برای محیط زیست زیان دارد</a:t>
            </a:r>
            <a:r>
              <a:rPr lang="en-US" sz="2000" b="1" dirty="0" smtClean="0">
                <a:cs typeface="B Nazanin" pitchFamily="2" charset="-78"/>
              </a:rPr>
              <a:t>.</a:t>
            </a:r>
            <a:br>
              <a:rPr lang="en-US" sz="2000" b="1" dirty="0" smtClean="0">
                <a:cs typeface="B Nazanin" pitchFamily="2" charset="-78"/>
              </a:rPr>
            </a:br>
            <a:r>
              <a:rPr lang="en-US" sz="2000" b="1" dirty="0" smtClean="0">
                <a:cs typeface="B Nazanin" pitchFamily="2" charset="-78"/>
              </a:rPr>
              <a:t> </a:t>
            </a:r>
            <a:br>
              <a:rPr lang="en-US" sz="2000" b="1" dirty="0" smtClean="0">
                <a:cs typeface="B Nazanin" pitchFamily="2" charset="-78"/>
              </a:rPr>
            </a:br>
            <a:r>
              <a:rPr lang="ar-SA" sz="2000" b="1" dirty="0" smtClean="0">
                <a:cs typeface="B Nazanin" pitchFamily="2" charset="-78"/>
              </a:rPr>
              <a:t>حفر چاه‌های نفتی نیز قوانین و مقررات خاص خود را دارد. چرا که حفر این چاه‌ها بدون در نظر گرفتن معیارهای استاندارد باعث آلودگی و ایجاد خطر در محیط زیست می‌شود</a:t>
            </a:r>
            <a:r>
              <a:rPr lang="en-US" sz="2000" b="1" dirty="0" smtClean="0">
                <a:cs typeface="B Nazanin" pitchFamily="2" charset="-78"/>
              </a:rPr>
              <a:t>.</a:t>
            </a:r>
            <a:br>
              <a:rPr lang="en-US" sz="2000" b="1" dirty="0" smtClean="0">
                <a:cs typeface="B Nazanin" pitchFamily="2" charset="-78"/>
              </a:rPr>
            </a:br>
            <a:r>
              <a:rPr lang="en-US" sz="2000" b="1" dirty="0" smtClean="0">
                <a:cs typeface="B Nazanin" pitchFamily="2" charset="-78"/>
              </a:rPr>
              <a:t> </a:t>
            </a:r>
            <a:br>
              <a:rPr lang="en-US" sz="2000" b="1" dirty="0" smtClean="0">
                <a:cs typeface="B Nazanin" pitchFamily="2" charset="-78"/>
              </a:rPr>
            </a:br>
            <a:r>
              <a:rPr lang="en-US" sz="2000" b="1" dirty="0" smtClean="0">
                <a:cs typeface="B Nazanin" pitchFamily="2" charset="-78"/>
              </a:rPr>
              <a:t> </a:t>
            </a:r>
            <a:br>
              <a:rPr lang="en-US" sz="2000" b="1" dirty="0" smtClean="0">
                <a:cs typeface="B Nazanin" pitchFamily="2" charset="-78"/>
              </a:rPr>
            </a:br>
            <a:r>
              <a:rPr lang="en-US" sz="2000" b="1" dirty="0" smtClean="0">
                <a:cs typeface="B Nazanin" pitchFamily="2" charset="-78"/>
              </a:rPr>
              <a:t> </a:t>
            </a:r>
            <a:br>
              <a:rPr lang="en-US" sz="2000" b="1" dirty="0" smtClean="0">
                <a:cs typeface="B Nazanin" pitchFamily="2" charset="-78"/>
              </a:rPr>
            </a:br>
            <a:r>
              <a:rPr lang="ar-SA" sz="2000" b="1" dirty="0" smtClean="0">
                <a:cs typeface="B Nazanin" pitchFamily="2" charset="-78"/>
              </a:rPr>
              <a:t>کاربرد اصلی نفت خام در روزگار نو چندان تعجب بر انگیز نیست. بیش ا ز </a:t>
            </a:r>
            <a:r>
              <a:rPr lang="fa-IR" sz="2000" b="1" dirty="0" smtClean="0">
                <a:cs typeface="B Nazanin" pitchFamily="2" charset="-78"/>
              </a:rPr>
              <a:t>۵۰</a:t>
            </a:r>
            <a:r>
              <a:rPr lang="ar-SA" sz="2000" b="1" dirty="0" smtClean="0">
                <a:cs typeface="B Nazanin" pitchFamily="2" charset="-78"/>
              </a:rPr>
              <a:t> درصد آن تبدیل به بنزین می شود. در حقیقت حدود </a:t>
            </a:r>
            <a:r>
              <a:rPr lang="fa-IR" sz="2000" b="1" dirty="0" smtClean="0">
                <a:cs typeface="B Nazanin" pitchFamily="2" charset="-78"/>
              </a:rPr>
              <a:t>۷۰</a:t>
            </a:r>
            <a:r>
              <a:rPr lang="ar-SA" sz="2000" b="1" dirty="0" smtClean="0">
                <a:cs typeface="B Nazanin" pitchFamily="2" charset="-78"/>
              </a:rPr>
              <a:t> درصد نفت خام برای جابجایی و حمل و نقل تبدیل و مصرف می شود. هرچند که نفت خام و محصولات جانبی آن تنها به همین سوخت اتومبیل و دیگر وسایل نقلیه محدود نمی شوند و پایه اصلی تولید محصولات بسیار متنوعی هستند که شاید هیچ گاه این موضوع را نشنیده باشید</a:t>
            </a:r>
            <a:endParaRPr lang="en-US" sz="2000" b="1" dirty="0">
              <a:cs typeface="B Nazanin" pitchFamily="2" charset="-78"/>
            </a:endParaRPr>
          </a:p>
        </p:txBody>
      </p:sp>
      <p:sp>
        <p:nvSpPr>
          <p:cNvPr id="3" name="Rounded Rectangle 2"/>
          <p:cNvSpPr/>
          <p:nvPr/>
        </p:nvSpPr>
        <p:spPr>
          <a:xfrm>
            <a:off x="1219200" y="304800"/>
            <a:ext cx="7086600"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smtClean="0">
                <a:cs typeface="B Sina" pitchFamily="2" charset="-78"/>
              </a:rPr>
              <a:t>نفت خام و محیط زیست</a:t>
            </a:r>
            <a:endParaRPr lang="en-US" sz="2800" dirty="0">
              <a:cs typeface="B Sina" pitchFamily="2" charset="-78"/>
            </a:endParaRPr>
          </a:p>
        </p:txBody>
      </p:sp>
    </p:spTree>
  </p:cSld>
  <p:clrMapOvr>
    <a:masterClrMapping/>
  </p:clrMapOvr>
  <p:transition spd="med">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457200"/>
            <a:ext cx="8686800" cy="5638800"/>
          </a:xfrm>
        </p:spPr>
        <p:txBody>
          <a:bodyPr/>
          <a:lstStyle/>
          <a:p>
            <a:pPr algn="r" rtl="1"/>
            <a:r>
              <a:rPr lang="en-US" sz="2000" b="1" dirty="0" smtClean="0">
                <a:cs typeface="B Nazanin" pitchFamily="2" charset="-78"/>
              </a:rPr>
              <a:t> </a:t>
            </a:r>
            <a:r>
              <a:rPr lang="fa-IR" sz="2000" b="1" dirty="0" smtClean="0">
                <a:cs typeface="B Nazanin" pitchFamily="2" charset="-78"/>
              </a:rPr>
              <a:t>۱۰</a:t>
            </a:r>
            <a:r>
              <a:rPr lang="ar-SA" sz="2000" b="1" dirty="0" smtClean="0">
                <a:cs typeface="B Nazanin" pitchFamily="2" charset="-78"/>
              </a:rPr>
              <a:t> محصول شگفت انگیزی داشته باشیم که از نفت و مشتقات آن تولید می شوند</a:t>
            </a:r>
            <a:r>
              <a:rPr lang="en-US" sz="2000" b="1" dirty="0" smtClean="0">
                <a:cs typeface="B Nazanin" pitchFamily="2" charset="-78"/>
              </a:rPr>
              <a:t>.</a:t>
            </a:r>
            <a:br>
              <a:rPr lang="en-US" sz="2000" b="1" dirty="0" smtClean="0">
                <a:cs typeface="B Nazanin" pitchFamily="2" charset="-78"/>
              </a:rPr>
            </a:br>
            <a:r>
              <a:rPr lang="en-US" b="1" dirty="0" smtClean="0">
                <a:cs typeface="B Nazanin" pitchFamily="2" charset="-78"/>
              </a:rPr>
              <a:t/>
            </a:r>
            <a:br>
              <a:rPr lang="en-US" b="1" dirty="0" smtClean="0">
                <a:cs typeface="B Nazanin" pitchFamily="2" charset="-78"/>
              </a:rPr>
            </a:br>
            <a:r>
              <a:rPr lang="fa-IR" sz="2000" b="1" dirty="0" smtClean="0">
                <a:cs typeface="B Nazanin" pitchFamily="2" charset="-78"/>
              </a:rPr>
              <a:t>۱</a:t>
            </a:r>
            <a:r>
              <a:rPr lang="en-US" sz="2000" b="1" dirty="0" smtClean="0">
                <a:cs typeface="B Nazanin" pitchFamily="2" charset="-78"/>
              </a:rPr>
              <a:t>- </a:t>
            </a:r>
            <a:r>
              <a:rPr lang="ar-SA" sz="2000" b="1" dirty="0" smtClean="0">
                <a:cs typeface="B Nazanin" pitchFamily="2" charset="-78"/>
              </a:rPr>
              <a:t>تجهیزات ورزشی</a:t>
            </a:r>
            <a:r>
              <a:rPr lang="fa-IR" sz="2000" b="1" dirty="0" smtClean="0">
                <a:cs typeface="B Nazanin" pitchFamily="2" charset="-78"/>
              </a:rPr>
              <a:t/>
            </a:r>
            <a:br>
              <a:rPr lang="fa-IR" sz="2000" b="1" dirty="0" smtClean="0">
                <a:cs typeface="B Nazanin" pitchFamily="2" charset="-78"/>
              </a:rPr>
            </a:br>
            <a:r>
              <a:rPr lang="fa-IR" sz="2000" b="1" dirty="0" smtClean="0">
                <a:cs typeface="B Nazanin" pitchFamily="2" charset="-78"/>
              </a:rPr>
              <a:t>۲</a:t>
            </a:r>
            <a:r>
              <a:rPr lang="en-US" sz="2000" b="1" dirty="0" smtClean="0">
                <a:cs typeface="B Nazanin" pitchFamily="2" charset="-78"/>
              </a:rPr>
              <a:t>- </a:t>
            </a:r>
            <a:r>
              <a:rPr lang="ar-SA" sz="2000" b="1" dirty="0" smtClean="0">
                <a:cs typeface="B Nazanin" pitchFamily="2" charset="-78"/>
              </a:rPr>
              <a:t>آدامس بادکنکی</a:t>
            </a:r>
            <a:r>
              <a:rPr lang="en-US" sz="2000" b="1" dirty="0" smtClean="0">
                <a:cs typeface="B Nazanin" pitchFamily="2" charset="-78"/>
              </a:rPr>
              <a:t/>
            </a:r>
            <a:br>
              <a:rPr lang="en-US" sz="2000" b="1" dirty="0" smtClean="0">
                <a:cs typeface="B Nazanin" pitchFamily="2" charset="-78"/>
              </a:rPr>
            </a:br>
            <a:r>
              <a:rPr lang="fa-IR" sz="2000" b="1" dirty="0" smtClean="0">
                <a:cs typeface="B Nazanin" pitchFamily="2" charset="-78"/>
              </a:rPr>
              <a:t>۳</a:t>
            </a:r>
            <a:r>
              <a:rPr lang="en-US" sz="2000" b="1" dirty="0" smtClean="0">
                <a:cs typeface="B Nazanin" pitchFamily="2" charset="-78"/>
              </a:rPr>
              <a:t>- </a:t>
            </a:r>
            <a:r>
              <a:rPr lang="ar-SA" sz="2000" b="1" dirty="0" smtClean="0">
                <a:cs typeface="B Nazanin" pitchFamily="2" charset="-78"/>
              </a:rPr>
              <a:t>ماتیک</a:t>
            </a:r>
            <a:r>
              <a:rPr lang="en-US" sz="2000" b="1" dirty="0" smtClean="0">
                <a:cs typeface="B Nazanin" pitchFamily="2" charset="-78"/>
              </a:rPr>
              <a:t/>
            </a:r>
            <a:br>
              <a:rPr lang="en-US" sz="2000" b="1" dirty="0" smtClean="0">
                <a:cs typeface="B Nazanin" pitchFamily="2" charset="-78"/>
              </a:rPr>
            </a:br>
            <a:r>
              <a:rPr lang="fa-IR" sz="2000" b="1" dirty="0" smtClean="0">
                <a:cs typeface="B Nazanin" pitchFamily="2" charset="-78"/>
              </a:rPr>
              <a:t>۴</a:t>
            </a:r>
            <a:r>
              <a:rPr lang="en-US" sz="2000" b="1" dirty="0" smtClean="0">
                <a:cs typeface="B Nazanin" pitchFamily="2" charset="-78"/>
              </a:rPr>
              <a:t>- </a:t>
            </a:r>
            <a:r>
              <a:rPr lang="ar-SA" sz="2000" b="1" dirty="0" smtClean="0">
                <a:cs typeface="B Nazanin" pitchFamily="2" charset="-78"/>
              </a:rPr>
              <a:t>دندان های مصنوعی</a:t>
            </a:r>
            <a:r>
              <a:rPr lang="en-US" sz="2000" b="1" dirty="0" smtClean="0">
                <a:cs typeface="B Nazanin" pitchFamily="2" charset="-78"/>
              </a:rPr>
              <a:t/>
            </a:r>
            <a:br>
              <a:rPr lang="en-US" sz="2000" b="1" dirty="0" smtClean="0">
                <a:cs typeface="B Nazanin" pitchFamily="2" charset="-78"/>
              </a:rPr>
            </a:br>
            <a:r>
              <a:rPr lang="fa-IR" sz="2000" b="1" dirty="0" smtClean="0">
                <a:cs typeface="B Nazanin" pitchFamily="2" charset="-78"/>
              </a:rPr>
              <a:t>۵</a:t>
            </a:r>
            <a:r>
              <a:rPr lang="en-US" sz="2000" b="1" dirty="0" smtClean="0">
                <a:cs typeface="B Nazanin" pitchFamily="2" charset="-78"/>
              </a:rPr>
              <a:t>- </a:t>
            </a:r>
            <a:r>
              <a:rPr lang="ar-SA" sz="2000" b="1" dirty="0" smtClean="0">
                <a:cs typeface="B Nazanin" pitchFamily="2" charset="-78"/>
              </a:rPr>
              <a:t>خمیر دندان</a:t>
            </a:r>
            <a:r>
              <a:rPr lang="en-US" sz="2000" b="1" dirty="0" smtClean="0">
                <a:cs typeface="B Nazanin" pitchFamily="2" charset="-78"/>
              </a:rPr>
              <a:t/>
            </a:r>
            <a:br>
              <a:rPr lang="en-US" sz="2000" b="1" dirty="0" smtClean="0">
                <a:cs typeface="B Nazanin" pitchFamily="2" charset="-78"/>
              </a:rPr>
            </a:br>
            <a:r>
              <a:rPr lang="fa-IR" sz="2000" b="1" dirty="0" smtClean="0">
                <a:cs typeface="B Nazanin" pitchFamily="2" charset="-78"/>
              </a:rPr>
              <a:t>۶</a:t>
            </a:r>
            <a:r>
              <a:rPr lang="en-US" sz="2000" b="1" dirty="0" smtClean="0">
                <a:cs typeface="B Nazanin" pitchFamily="2" charset="-78"/>
              </a:rPr>
              <a:t>- </a:t>
            </a:r>
            <a:r>
              <a:rPr lang="ar-SA" sz="2000" b="1" dirty="0" smtClean="0">
                <a:cs typeface="B Nazanin" pitchFamily="2" charset="-78"/>
              </a:rPr>
              <a:t>سیم گیتار</a:t>
            </a:r>
            <a:r>
              <a:rPr lang="en-US" sz="2000" b="1" dirty="0" smtClean="0">
                <a:cs typeface="B Nazanin" pitchFamily="2" charset="-78"/>
              </a:rPr>
              <a:t/>
            </a:r>
            <a:br>
              <a:rPr lang="en-US" sz="2000" b="1" dirty="0" smtClean="0">
                <a:cs typeface="B Nazanin" pitchFamily="2" charset="-78"/>
              </a:rPr>
            </a:br>
            <a:r>
              <a:rPr lang="fa-IR" sz="2000" b="1" dirty="0" smtClean="0">
                <a:cs typeface="B Nazanin" pitchFamily="2" charset="-78"/>
              </a:rPr>
              <a:t>۷</a:t>
            </a:r>
            <a:r>
              <a:rPr lang="en-US" sz="2000" b="1" dirty="0" smtClean="0">
                <a:cs typeface="B Nazanin" pitchFamily="2" charset="-78"/>
              </a:rPr>
              <a:t>- </a:t>
            </a:r>
            <a:r>
              <a:rPr lang="ar-SA" sz="2000" b="1" dirty="0" smtClean="0">
                <a:cs typeface="B Nazanin" pitchFamily="2" charset="-78"/>
              </a:rPr>
              <a:t>دئودرانت و ضد عرق</a:t>
            </a:r>
            <a:r>
              <a:rPr lang="en-US" sz="2000" b="1" dirty="0" smtClean="0">
                <a:cs typeface="B Nazanin" pitchFamily="2" charset="-78"/>
              </a:rPr>
              <a:t/>
            </a:r>
            <a:br>
              <a:rPr lang="en-US" sz="2000" b="1" dirty="0" smtClean="0">
                <a:cs typeface="B Nazanin" pitchFamily="2" charset="-78"/>
              </a:rPr>
            </a:br>
            <a:r>
              <a:rPr lang="fa-IR" sz="2000" b="1" dirty="0" smtClean="0">
                <a:cs typeface="B Nazanin" pitchFamily="2" charset="-78"/>
              </a:rPr>
              <a:t>۸</a:t>
            </a:r>
            <a:r>
              <a:rPr lang="en-US" sz="2000" b="1" dirty="0" smtClean="0">
                <a:cs typeface="B Nazanin" pitchFamily="2" charset="-78"/>
              </a:rPr>
              <a:t>- </a:t>
            </a:r>
            <a:r>
              <a:rPr lang="ar-SA" sz="2000" b="1" dirty="0" smtClean="0">
                <a:cs typeface="B Nazanin" pitchFamily="2" charset="-78"/>
              </a:rPr>
              <a:t>عطر و ادکلن</a:t>
            </a:r>
            <a:r>
              <a:rPr lang="fa-IR" sz="2000" b="1" dirty="0" smtClean="0">
                <a:cs typeface="B Nazanin" pitchFamily="2" charset="-78"/>
              </a:rPr>
              <a:t/>
            </a:r>
            <a:br>
              <a:rPr lang="fa-IR" sz="2000" b="1" dirty="0" smtClean="0">
                <a:cs typeface="B Nazanin" pitchFamily="2" charset="-78"/>
              </a:rPr>
            </a:br>
            <a:r>
              <a:rPr lang="fa-IR" sz="2000" b="1" dirty="0" smtClean="0">
                <a:cs typeface="B Nazanin" pitchFamily="2" charset="-78"/>
              </a:rPr>
              <a:t>۹</a:t>
            </a:r>
            <a:r>
              <a:rPr lang="en-US" sz="2000" b="1" dirty="0" smtClean="0">
                <a:cs typeface="B Nazanin" pitchFamily="2" charset="-78"/>
              </a:rPr>
              <a:t>- </a:t>
            </a:r>
            <a:r>
              <a:rPr lang="ar-SA" sz="2000" b="1" dirty="0" smtClean="0">
                <a:cs typeface="B Nazanin" pitchFamily="2" charset="-78"/>
              </a:rPr>
              <a:t>لنزهای چشمی</a:t>
            </a:r>
            <a:r>
              <a:rPr lang="en-US" sz="2000" b="1" dirty="0" smtClean="0">
                <a:cs typeface="B Nazanin" pitchFamily="2" charset="-78"/>
              </a:rPr>
              <a:t/>
            </a:r>
            <a:br>
              <a:rPr lang="en-US" sz="2000" b="1" dirty="0" smtClean="0">
                <a:cs typeface="B Nazanin" pitchFamily="2" charset="-78"/>
              </a:rPr>
            </a:br>
            <a:r>
              <a:rPr lang="fa-IR" sz="2000" b="1" dirty="0" smtClean="0">
                <a:cs typeface="B Nazanin" pitchFamily="2" charset="-78"/>
              </a:rPr>
              <a:t>۱۰</a:t>
            </a:r>
            <a:r>
              <a:rPr lang="en-US" sz="2000" b="1" dirty="0" smtClean="0">
                <a:cs typeface="B Nazanin" pitchFamily="2" charset="-78"/>
              </a:rPr>
              <a:t>- </a:t>
            </a:r>
            <a:r>
              <a:rPr lang="ar-SA" sz="2000" b="1" dirty="0" smtClean="0">
                <a:cs typeface="B Nazanin" pitchFamily="2" charset="-78"/>
              </a:rPr>
              <a:t>طعمه ماهیگیری</a:t>
            </a:r>
            <a:endParaRPr lang="en-US" sz="2000" b="1" dirty="0">
              <a:cs typeface="B Nazanin" pitchFamily="2" charset="-78"/>
            </a:endParaRPr>
          </a:p>
        </p:txBody>
      </p:sp>
    </p:spTree>
  </p:cSld>
  <p:clrMapOvr>
    <a:masterClrMapping/>
  </p:clrMapOvr>
  <p:transition spd="med">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457200"/>
            <a:ext cx="8686800" cy="5715000"/>
          </a:xfrm>
        </p:spPr>
        <p:txBody>
          <a:bodyPr/>
          <a:lstStyle/>
          <a:p>
            <a:pPr algn="r" rtl="1"/>
            <a:r>
              <a:rPr lang="fa-IR" sz="2000" b="1" dirty="0" smtClean="0">
                <a:cs typeface="B Sina" pitchFamily="2" charset="-78"/>
              </a:rPr>
              <a:t>۱</a:t>
            </a:r>
            <a:r>
              <a:rPr lang="en-US" sz="2000" b="1" dirty="0" smtClean="0">
                <a:cs typeface="B Sina" pitchFamily="2" charset="-78"/>
              </a:rPr>
              <a:t>- </a:t>
            </a:r>
            <a:r>
              <a:rPr lang="ar-SA" sz="2000" b="1" dirty="0" smtClean="0">
                <a:cs typeface="B Sina" pitchFamily="2" charset="-78"/>
              </a:rPr>
              <a:t>تجهیزات ورزشی</a:t>
            </a:r>
            <a:r>
              <a:rPr lang="en-US" dirty="0" smtClean="0"/>
              <a:t/>
            </a:r>
            <a:br>
              <a:rPr lang="en-US" dirty="0" smtClean="0"/>
            </a:br>
            <a:r>
              <a:rPr lang="ar-SA" sz="2000" b="1" dirty="0" smtClean="0">
                <a:cs typeface="B Nazanin" pitchFamily="2" charset="-78"/>
              </a:rPr>
              <a:t>بدون وجود نفت، بی شک ورزش مدرن، وضعیت فعلی خود را نداشت. تولید توپ های گلف مدرن، تورهای فوتبال، چمن مصنوعی، بسکتبال، راکتهای تنیس، توپهای راگبی و... مدیون نفت و مشتقات آن هستند</a:t>
            </a:r>
            <a:r>
              <a:rPr lang="en-US" sz="2000" b="1" dirty="0" smtClean="0">
                <a:cs typeface="B Nazanin" pitchFamily="2" charset="-78"/>
              </a:rPr>
              <a:t>.</a:t>
            </a:r>
            <a:br>
              <a:rPr lang="en-US" sz="2000" b="1" dirty="0" smtClean="0">
                <a:cs typeface="B Nazanin" pitchFamily="2" charset="-78"/>
              </a:rPr>
            </a:br>
            <a:r>
              <a:rPr lang="fa-IR" sz="2000" b="1" dirty="0" smtClean="0">
                <a:cs typeface="B Nazanin" pitchFamily="2" charset="-78"/>
              </a:rPr>
              <a:t/>
            </a:r>
            <a:br>
              <a:rPr lang="fa-IR" sz="2000" b="1" dirty="0" smtClean="0">
                <a:cs typeface="B Nazanin" pitchFamily="2" charset="-78"/>
              </a:rPr>
            </a:br>
            <a:r>
              <a:rPr lang="fa-IR" sz="2000" b="1" dirty="0" smtClean="0">
                <a:cs typeface="B Nazanin" pitchFamily="2" charset="-78"/>
              </a:rPr>
              <a:t/>
            </a:r>
            <a:br>
              <a:rPr lang="fa-IR" sz="2000" b="1" dirty="0" smtClean="0">
                <a:cs typeface="B Nazanin" pitchFamily="2" charset="-78"/>
              </a:rPr>
            </a:br>
            <a:r>
              <a:rPr lang="fa-IR" sz="2000" b="1" dirty="0" smtClean="0">
                <a:cs typeface="B Nazanin" pitchFamily="2" charset="-78"/>
              </a:rPr>
              <a:t/>
            </a:r>
            <a:br>
              <a:rPr lang="fa-IR" sz="2000" b="1" dirty="0" smtClean="0">
                <a:cs typeface="B Nazanin" pitchFamily="2" charset="-78"/>
              </a:rPr>
            </a:br>
            <a:r>
              <a:rPr lang="fa-IR" sz="2000" b="1" dirty="0" smtClean="0">
                <a:cs typeface="B Nazanin" pitchFamily="2" charset="-78"/>
              </a:rPr>
              <a:t/>
            </a:r>
            <a:br>
              <a:rPr lang="fa-IR" sz="2000" b="1" dirty="0" smtClean="0">
                <a:cs typeface="B Nazanin" pitchFamily="2" charset="-78"/>
              </a:rPr>
            </a:br>
            <a:r>
              <a:rPr lang="fa-IR" sz="2000" dirty="0" smtClean="0">
                <a:cs typeface="B Sina" pitchFamily="2" charset="-78"/>
              </a:rPr>
              <a:t>۲</a:t>
            </a:r>
            <a:r>
              <a:rPr lang="en-US" sz="2000" dirty="0" smtClean="0">
                <a:cs typeface="B Sina" pitchFamily="2" charset="-78"/>
              </a:rPr>
              <a:t>- </a:t>
            </a:r>
            <a:r>
              <a:rPr lang="ar-SA" sz="2000" dirty="0" smtClean="0">
                <a:cs typeface="B Sina" pitchFamily="2" charset="-78"/>
              </a:rPr>
              <a:t>آدامس بادکنکی</a:t>
            </a:r>
            <a:r>
              <a:rPr lang="en-US" sz="2000" dirty="0" smtClean="0"/>
              <a:t/>
            </a:r>
            <a:br>
              <a:rPr lang="en-US" sz="2000" dirty="0" smtClean="0"/>
            </a:br>
            <a:r>
              <a:rPr lang="ar-SA" sz="2000" b="1" dirty="0" smtClean="0">
                <a:cs typeface="B Nazanin" pitchFamily="2" charset="-78"/>
              </a:rPr>
              <a:t>بله، درست است. متاسفم اگر هم اکنون در حال جویدن یکی از این شگفتی های نفتی هستید.اما حقیقت دارد، این محصول هم حاوی مشتقات نفتی است. بخش هایی از این محصول جویدنی و نرم هم از نفت مشتق شده است! اگرچه روی لفافه اغلب آدامس ها هنگام درج محتویات به عبارت</a:t>
            </a:r>
            <a:r>
              <a:rPr lang="en-US" sz="2000" b="1" dirty="0" smtClean="0">
                <a:cs typeface="B Nazanin" pitchFamily="2" charset="-78"/>
              </a:rPr>
              <a:t> gum base </a:t>
            </a:r>
            <a:r>
              <a:rPr lang="ar-SA" sz="2000" b="1" dirty="0" smtClean="0">
                <a:cs typeface="B Nazanin" pitchFamily="2" charset="-78"/>
              </a:rPr>
              <a:t>بسنده می شود. این پایه یا</a:t>
            </a:r>
            <a:r>
              <a:rPr lang="en-US" sz="2000" b="1" dirty="0" smtClean="0">
                <a:cs typeface="B Nazanin" pitchFamily="2" charset="-78"/>
              </a:rPr>
              <a:t> base </a:t>
            </a:r>
            <a:r>
              <a:rPr lang="ar-SA" sz="2000" b="1" dirty="0" smtClean="0">
                <a:cs typeface="B Nazanin" pitchFamily="2" charset="-78"/>
              </a:rPr>
              <a:t>از واکسها، مشتقات نفتی، اسید سیتریک، گلیسرین، لانولین و... تشکیل شده است</a:t>
            </a:r>
            <a:r>
              <a:rPr lang="en-US" sz="2000" b="1" dirty="0" smtClean="0">
                <a:cs typeface="B Nazanin" pitchFamily="2" charset="-78"/>
              </a:rPr>
              <a:t>. </a:t>
            </a:r>
            <a:r>
              <a:rPr lang="ar-SA" sz="2000" b="1" dirty="0" smtClean="0">
                <a:cs typeface="B Nazanin" pitchFamily="2" charset="-78"/>
              </a:rPr>
              <a:t>خب، دفعه بعد که سراغ پمپ بنزین یا خرید آدامس می روید، حداقل می دانید که شما و ماشین تان از خوراکی هم خانواده ای خوش تان می آید که از تجزیه سوختهای فسیلی به دست آمده است</a:t>
            </a:r>
            <a:endParaRPr lang="en-US" sz="2000" b="1" dirty="0">
              <a:cs typeface="B Nazanin" pitchFamily="2" charset="-78"/>
            </a:endParaRPr>
          </a:p>
        </p:txBody>
      </p:sp>
    </p:spTree>
  </p:cSld>
  <p:clrMapOvr>
    <a:masterClrMapping/>
  </p:clrMapOvr>
  <p:transition spd="med">
    <p:pull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457200"/>
            <a:ext cx="8686800" cy="5791200"/>
          </a:xfrm>
        </p:spPr>
        <p:txBody>
          <a:bodyPr>
            <a:normAutofit/>
          </a:bodyPr>
          <a:lstStyle/>
          <a:p>
            <a:pPr algn="r" rtl="1"/>
            <a:r>
              <a:rPr lang="fa-IR" sz="2400" dirty="0" smtClean="0">
                <a:cs typeface="B Sina" pitchFamily="2" charset="-78"/>
              </a:rPr>
              <a:t>۳</a:t>
            </a:r>
            <a:r>
              <a:rPr lang="en-US" sz="2400" dirty="0" smtClean="0">
                <a:cs typeface="B Sina" pitchFamily="2" charset="-78"/>
              </a:rPr>
              <a:t>- </a:t>
            </a:r>
            <a:r>
              <a:rPr lang="ar-SA" sz="2400" dirty="0" smtClean="0">
                <a:cs typeface="B Sina" pitchFamily="2" charset="-78"/>
              </a:rPr>
              <a:t>ماتیک</a:t>
            </a:r>
            <a:r>
              <a:rPr lang="en-US" dirty="0" smtClean="0"/>
              <a:t/>
            </a:r>
            <a:br>
              <a:rPr lang="en-US" dirty="0" smtClean="0"/>
            </a:br>
            <a:r>
              <a:rPr lang="ar-SA" sz="2000" b="1" dirty="0" smtClean="0">
                <a:cs typeface="B Nazanin" pitchFamily="2" charset="-78"/>
              </a:rPr>
              <a:t>اخم نکنید، بسیاری از ماتیک های لب با نفت ساخته می شوند. واکس پارافین ماده اصلی شکل دهنده لوله های ماتیک است و البته کارکرد روان و نرم آنها را تضمین می کند. واکس پارافین یک ماده جامد، نرم، بدون رنگ یا سفید است که از نفت خام یا ذغال سنگ مشتق می شود. البته تنها کاربرد پارافین در تولید ماتیک نیست، بلکه لیست بلندبالایی از کالاهای دور و برمان از پارافین </a:t>
            </a:r>
            <a:r>
              <a:rPr lang="fa-IR" sz="2000" b="1" dirty="0" smtClean="0">
                <a:cs typeface="B Nazanin" pitchFamily="2" charset="-78"/>
              </a:rPr>
              <a:t/>
            </a:r>
            <a:br>
              <a:rPr lang="fa-IR" sz="2000" b="1" dirty="0" smtClean="0">
                <a:cs typeface="B Nazanin" pitchFamily="2" charset="-78"/>
              </a:rPr>
            </a:br>
            <a:r>
              <a:rPr lang="ar-SA" sz="2000" b="1" dirty="0" smtClean="0">
                <a:cs typeface="B Nazanin" pitchFamily="2" charset="-78"/>
              </a:rPr>
              <a:t>ساخته می شوند: شمعها، لفافه شکلات ها یا گلوله های پینت بال</a:t>
            </a:r>
            <a:r>
              <a:rPr lang="fa-IR" sz="2000" b="1" dirty="0" smtClean="0">
                <a:cs typeface="B Nazanin" pitchFamily="2" charset="-78"/>
              </a:rPr>
              <a:t/>
            </a:r>
            <a:br>
              <a:rPr lang="fa-IR" sz="2000" b="1" dirty="0" smtClean="0">
                <a:cs typeface="B Nazanin" pitchFamily="2" charset="-78"/>
              </a:rPr>
            </a:br>
            <a:r>
              <a:rPr lang="fa-IR" sz="2000" b="1" dirty="0" smtClean="0">
                <a:cs typeface="B Nazanin" pitchFamily="2" charset="-78"/>
              </a:rPr>
              <a:t/>
            </a:r>
            <a:br>
              <a:rPr lang="fa-IR" sz="2000" b="1" dirty="0" smtClean="0">
                <a:cs typeface="B Nazanin" pitchFamily="2" charset="-78"/>
              </a:rPr>
            </a:br>
            <a:r>
              <a:rPr lang="en-US" sz="2000" b="1" dirty="0" smtClean="0">
                <a:cs typeface="B Nazanin" pitchFamily="2" charset="-78"/>
              </a:rPr>
              <a:t/>
            </a:r>
            <a:br>
              <a:rPr lang="en-US" sz="2000" b="1" dirty="0" smtClean="0">
                <a:cs typeface="B Nazanin" pitchFamily="2" charset="-78"/>
              </a:rPr>
            </a:br>
            <a:r>
              <a:rPr lang="fa-IR" sz="2400" dirty="0" smtClean="0">
                <a:cs typeface="B Sina" pitchFamily="2" charset="-78"/>
              </a:rPr>
              <a:t>۴</a:t>
            </a:r>
            <a:r>
              <a:rPr lang="en-US" sz="2400" dirty="0" smtClean="0">
                <a:cs typeface="B Sina" pitchFamily="2" charset="-78"/>
              </a:rPr>
              <a:t>- </a:t>
            </a:r>
            <a:r>
              <a:rPr lang="ar-SA" sz="2400" dirty="0" smtClean="0">
                <a:cs typeface="B Sina" pitchFamily="2" charset="-78"/>
              </a:rPr>
              <a:t>دندان های مصنوعی</a:t>
            </a:r>
            <a:r>
              <a:rPr lang="en-US" sz="2000" dirty="0" smtClean="0"/>
              <a:t/>
            </a:r>
            <a:br>
              <a:rPr lang="en-US" sz="2000" dirty="0" smtClean="0"/>
            </a:br>
            <a:r>
              <a:rPr lang="ar-SA" sz="2000" b="1" dirty="0" smtClean="0">
                <a:cs typeface="B Nazanin" pitchFamily="2" charset="-78"/>
              </a:rPr>
              <a:t>از این پس احتمالا دندان مصنوعی پدربزرگ اندکی ترسناک تر شود. دندان های مصنوعی مدرن اغلب از رنگ دانه های بر پایه کربن برای تعیین رنگهای شان بهره می برند. این رنگها اغلب با استفاده از ذغال سنگ، نفت خام یا برخی منابع گیاهی تولید می شوند. البته این رنگ دانه ها دارای تاییدیه سازمان غذا و دارو</a:t>
            </a:r>
            <a:r>
              <a:rPr lang="en-US" sz="2000" b="1" dirty="0" smtClean="0">
                <a:cs typeface="B Nazanin" pitchFamily="2" charset="-78"/>
              </a:rPr>
              <a:t> (FDA) </a:t>
            </a:r>
            <a:r>
              <a:rPr lang="ar-SA" sz="2000" b="1" dirty="0" smtClean="0">
                <a:cs typeface="B Nazanin" pitchFamily="2" charset="-78"/>
              </a:rPr>
              <a:t>هستند و در اغلب رنگهای خوراکی مورد استفاده در آشپزخانه هم یافت می شوند</a:t>
            </a:r>
            <a:r>
              <a:rPr lang="en-US" sz="2000" b="1" dirty="0" smtClean="0">
                <a:cs typeface="B Nazanin" pitchFamily="2" charset="-78"/>
              </a:rPr>
              <a:t>. </a:t>
            </a:r>
            <a:r>
              <a:rPr lang="ar-SA" sz="2000" b="1" dirty="0" smtClean="0">
                <a:cs typeface="B Nazanin" pitchFamily="2" charset="-78"/>
              </a:rPr>
              <a:t>خب، فکر می کنم اگر قرار باشد انتخاب کنید رنگ صورتی زیبای آدامس تان از کرم ابریشم گرفته شود، یا اینکه از رنگ های مجازی نشات گرفته از سوخت های فسیلی آن را نقاشی کنند، شاید کرم ابریشم انتخاب جالب تری باشد</a:t>
            </a:r>
            <a:r>
              <a:rPr lang="en-US" sz="2000" b="1" dirty="0" smtClean="0">
                <a:cs typeface="B Nazanin" pitchFamily="2" charset="-78"/>
              </a:rPr>
              <a:t>!</a:t>
            </a:r>
            <a:br>
              <a:rPr lang="en-US" sz="2000" b="1" dirty="0" smtClean="0">
                <a:cs typeface="B Nazanin" pitchFamily="2" charset="-78"/>
              </a:rPr>
            </a:br>
            <a:endParaRPr lang="en-US" sz="2000" b="1" dirty="0">
              <a:cs typeface="B Nazanin" pitchFamily="2" charset="-78"/>
            </a:endParaRPr>
          </a:p>
        </p:txBody>
      </p:sp>
    </p:spTree>
  </p:cSld>
  <p:clrMapOvr>
    <a:masterClrMapping/>
  </p:clrMapOvr>
  <p:transition spd="med">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457200"/>
            <a:ext cx="8686800" cy="5791200"/>
          </a:xfrm>
        </p:spPr>
        <p:txBody>
          <a:bodyPr>
            <a:normAutofit fontScale="90000"/>
          </a:bodyPr>
          <a:lstStyle/>
          <a:p>
            <a:pPr algn="r" rtl="1"/>
            <a:r>
              <a:rPr lang="fa-IR" sz="2200" dirty="0" smtClean="0">
                <a:cs typeface="B Sina" pitchFamily="2" charset="-78"/>
              </a:rPr>
              <a:t>۵</a:t>
            </a:r>
            <a:r>
              <a:rPr lang="en-US" sz="2200" dirty="0" smtClean="0">
                <a:cs typeface="B Sina" pitchFamily="2" charset="-78"/>
              </a:rPr>
              <a:t>- </a:t>
            </a:r>
            <a:r>
              <a:rPr lang="ar-SA" sz="2200" dirty="0" smtClean="0">
                <a:cs typeface="B Sina" pitchFamily="2" charset="-78"/>
              </a:rPr>
              <a:t>خمیر دندان</a:t>
            </a:r>
            <a:r>
              <a:rPr lang="fa-IR" i="1" dirty="0" smtClean="0"/>
              <a:t/>
            </a:r>
            <a:br>
              <a:rPr lang="fa-IR" i="1" dirty="0" smtClean="0"/>
            </a:br>
            <a:r>
              <a:rPr lang="ar-SA" sz="2000" b="1" dirty="0" smtClean="0">
                <a:cs typeface="B Nazanin" pitchFamily="2" charset="-78"/>
              </a:rPr>
              <a:t>بعد از خواندن محصول شماره </a:t>
            </a:r>
            <a:r>
              <a:rPr lang="fa-IR" sz="2000" b="1" dirty="0" smtClean="0">
                <a:cs typeface="B Nazanin" pitchFamily="2" charset="-78"/>
              </a:rPr>
              <a:t>۴</a:t>
            </a:r>
            <a:r>
              <a:rPr lang="ar-SA" sz="2000" b="1" dirty="0" smtClean="0">
                <a:cs typeface="B Nazanin" pitchFamily="2" charset="-78"/>
              </a:rPr>
              <a:t>، شاید تصمیم بگیرید مراقبت از دندان های تان را دو برابر کنید تا نیازی به چنین محصولات نفتی نداشته باشید. خب، مساله اینجا است که کارخانه های تولید خمیردندان هم مصرف سه برابری از نفت خام دارند</a:t>
            </a:r>
            <a:r>
              <a:rPr lang="en-US" sz="2000" b="1" dirty="0" smtClean="0">
                <a:cs typeface="B Nazanin" pitchFamily="2" charset="-78"/>
              </a:rPr>
              <a:t>.  </a:t>
            </a:r>
            <a:r>
              <a:rPr lang="ar-SA" sz="2000" b="1" dirty="0" smtClean="0">
                <a:cs typeface="B Nazanin" pitchFamily="2" charset="-78"/>
              </a:rPr>
              <a:t>یکی از مشتقات نفت است. این ترکیب، ماده اصلی خمیردندان است که به ترکیبات پایه نفتی خمیردندان اجازه می دهد تا در حلال پایه آبی حل شوند. علاوه بر این از رنگ دانه های به دست آمده از نفت در خمیردندان نیز استفاده می شود</a:t>
            </a:r>
            <a:r>
              <a:rPr lang="en-US" sz="2000" b="1" dirty="0" smtClean="0">
                <a:cs typeface="B Nazanin" pitchFamily="2" charset="-78"/>
              </a:rPr>
              <a:t>. </a:t>
            </a:r>
            <a:r>
              <a:rPr lang="fa-IR" sz="2000" b="1" dirty="0" smtClean="0">
                <a:cs typeface="B Nazanin" pitchFamily="2" charset="-78"/>
              </a:rPr>
              <a:t/>
            </a:r>
            <a:br>
              <a:rPr lang="fa-IR" sz="2000" b="1" dirty="0" smtClean="0">
                <a:cs typeface="B Nazanin" pitchFamily="2" charset="-78"/>
              </a:rPr>
            </a:br>
            <a:r>
              <a:rPr lang="en-US" dirty="0" smtClean="0"/>
              <a:t/>
            </a:r>
            <a:br>
              <a:rPr lang="en-US" dirty="0" smtClean="0"/>
            </a:br>
            <a:r>
              <a:rPr lang="fa-IR" sz="2200" dirty="0" smtClean="0">
                <a:cs typeface="B Sina" pitchFamily="2" charset="-78"/>
              </a:rPr>
              <a:t>۶</a:t>
            </a:r>
            <a:r>
              <a:rPr lang="en-US" sz="2200" dirty="0" smtClean="0">
                <a:cs typeface="B Sina" pitchFamily="2" charset="-78"/>
              </a:rPr>
              <a:t>- </a:t>
            </a:r>
            <a:r>
              <a:rPr lang="ar-SA" sz="2200" dirty="0" smtClean="0">
                <a:cs typeface="B Sina" pitchFamily="2" charset="-78"/>
              </a:rPr>
              <a:t>سیم گیتار</a:t>
            </a:r>
            <a:r>
              <a:rPr lang="en-US" dirty="0" smtClean="0"/>
              <a:t/>
            </a:r>
            <a:br>
              <a:rPr lang="en-US" dirty="0" smtClean="0"/>
            </a:br>
            <a:r>
              <a:rPr lang="ar-SA" sz="2000" b="1" dirty="0" smtClean="0">
                <a:cs typeface="B Nazanin" pitchFamily="2" charset="-78"/>
              </a:rPr>
              <a:t>سیمهای مورد استفاده در اغلب گیتارهای مدرن از نایلون ساخته شده که یکی از مشتقات نفت خام است. در حقیقت نایلون اولین بار در </a:t>
            </a:r>
            <a:r>
              <a:rPr lang="fa-IR" sz="2000" b="1" dirty="0" smtClean="0">
                <a:cs typeface="B Nazanin" pitchFamily="2" charset="-78"/>
              </a:rPr>
              <a:t>۲۸</a:t>
            </a:r>
            <a:r>
              <a:rPr lang="ar-SA" sz="2000" b="1" dirty="0" smtClean="0">
                <a:cs typeface="B Nazanin" pitchFamily="2" charset="-78"/>
              </a:rPr>
              <a:t> فوریه </a:t>
            </a:r>
            <a:r>
              <a:rPr lang="fa-IR" sz="2000" b="1" dirty="0" smtClean="0">
                <a:cs typeface="B Nazanin" pitchFamily="2" charset="-78"/>
              </a:rPr>
              <a:t>۱۹۳۵</a:t>
            </a:r>
            <a:r>
              <a:rPr lang="ar-SA" sz="2000" b="1" dirty="0" smtClean="0">
                <a:cs typeface="B Nazanin" pitchFamily="2" charset="-78"/>
              </a:rPr>
              <a:t> در مرکز تحقیقاتی</a:t>
            </a:r>
            <a:r>
              <a:rPr lang="en-US" sz="2000" b="1" dirty="0" smtClean="0">
                <a:cs typeface="B Nazanin" pitchFamily="2" charset="-78"/>
              </a:rPr>
              <a:t> DuPont </a:t>
            </a:r>
            <a:r>
              <a:rPr lang="ar-SA" sz="2000" b="1" dirty="0" smtClean="0">
                <a:cs typeface="B Nazanin" pitchFamily="2" charset="-78"/>
              </a:rPr>
              <a:t>توسط والاس کاروترز تولید شد. او به دنبال جایگزینی برای ابریشم طبیعی بود که طی جنگ کمیاب شده بود</a:t>
            </a:r>
            <a:r>
              <a:rPr lang="en-US" sz="2000" b="1" dirty="0" smtClean="0">
                <a:cs typeface="B Nazanin" pitchFamily="2" charset="-78"/>
              </a:rPr>
              <a:t>.</a:t>
            </a:r>
            <a:r>
              <a:rPr lang="fa-IR" sz="2000" b="1" dirty="0" smtClean="0">
                <a:cs typeface="B Nazanin" pitchFamily="2" charset="-78"/>
              </a:rPr>
              <a:t/>
            </a:r>
            <a:br>
              <a:rPr lang="fa-IR" sz="2000" b="1" dirty="0" smtClean="0">
                <a:cs typeface="B Nazanin" pitchFamily="2" charset="-78"/>
              </a:rPr>
            </a:br>
            <a:r>
              <a:rPr lang="en-US" sz="2000" b="1" dirty="0" smtClean="0">
                <a:cs typeface="B Nazanin" pitchFamily="2" charset="-78"/>
              </a:rPr>
              <a:t/>
            </a:r>
            <a:br>
              <a:rPr lang="en-US" sz="2000" b="1" dirty="0" smtClean="0">
                <a:cs typeface="B Nazanin" pitchFamily="2" charset="-78"/>
              </a:rPr>
            </a:br>
            <a:r>
              <a:rPr lang="fa-IR" sz="2200" dirty="0" smtClean="0">
                <a:cs typeface="B Sina" pitchFamily="2" charset="-78"/>
              </a:rPr>
              <a:t>۷</a:t>
            </a:r>
            <a:r>
              <a:rPr lang="en-US" sz="2200" dirty="0" smtClean="0">
                <a:cs typeface="B Sina" pitchFamily="2" charset="-78"/>
              </a:rPr>
              <a:t>- </a:t>
            </a:r>
            <a:r>
              <a:rPr lang="ar-SA" sz="2200" dirty="0" smtClean="0">
                <a:cs typeface="B Sina" pitchFamily="2" charset="-78"/>
              </a:rPr>
              <a:t>دئودرانت و ضد عرق</a:t>
            </a:r>
            <a:r>
              <a:rPr lang="en-US" sz="2000" dirty="0" smtClean="0"/>
              <a:t/>
            </a:r>
            <a:br>
              <a:rPr lang="en-US" sz="2000" dirty="0" smtClean="0"/>
            </a:br>
            <a:r>
              <a:rPr lang="ar-SA" sz="2200" b="1" dirty="0" smtClean="0">
                <a:cs typeface="B Nazanin" pitchFamily="2" charset="-78"/>
              </a:rPr>
              <a:t>ظاهرا دو کار اصلی که بسیاری از ما برای خوشبو شدن بدن مان انجام می دهیم، اسپری کردن یا مالیدن سوخت های فسیلی به پوست مان است. در ساخت دئودرانت و ضد عرق نیز مانند عطر و ادکلن به طور معمول از پروپیلن گلیکول استفاده می شود</a:t>
            </a:r>
            <a:r>
              <a:rPr lang="en-US" sz="2200" b="1" dirty="0" smtClean="0">
                <a:cs typeface="B Nazanin" pitchFamily="2" charset="-78"/>
              </a:rPr>
              <a:t>. </a:t>
            </a:r>
            <a:r>
              <a:rPr lang="ar-SA" sz="2200" b="1" dirty="0" smtClean="0">
                <a:cs typeface="B Nazanin" pitchFamily="2" charset="-78"/>
              </a:rPr>
              <a:t>یک ماده از مشتقات نفت که راهی ارزان برای روان سازی محصولات و کاربرد راحت تر آنها است</a:t>
            </a:r>
            <a:r>
              <a:rPr lang="en-US" sz="2200" b="1" dirty="0" smtClean="0">
                <a:cs typeface="B Nazanin" pitchFamily="2" charset="-78"/>
              </a:rPr>
              <a:t>.</a:t>
            </a:r>
            <a:r>
              <a:rPr lang="fa-IR" sz="2200" b="1" dirty="0" smtClean="0">
                <a:cs typeface="B Nazanin" pitchFamily="2" charset="-78"/>
              </a:rPr>
              <a:t/>
            </a:r>
            <a:br>
              <a:rPr lang="fa-IR" sz="2200" b="1" dirty="0" smtClean="0">
                <a:cs typeface="B Nazanin" pitchFamily="2" charset="-78"/>
              </a:rPr>
            </a:br>
            <a:r>
              <a:rPr lang="fa-IR" sz="2000" i="1" dirty="0" smtClean="0"/>
              <a:t/>
            </a:r>
            <a:br>
              <a:rPr lang="fa-IR" sz="2000" i="1" dirty="0" smtClean="0"/>
            </a:br>
            <a:endParaRPr lang="en-US" sz="2200" b="1" dirty="0">
              <a:cs typeface="B Nazanin" pitchFamily="2" charset="-78"/>
            </a:endParaRPr>
          </a:p>
        </p:txBody>
      </p:sp>
    </p:spTree>
  </p:cSld>
  <p:clrMapOvr>
    <a:masterClrMapping/>
  </p:clrMapOvr>
  <p:transition spd="med">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457200"/>
            <a:ext cx="8686800" cy="5181600"/>
          </a:xfrm>
        </p:spPr>
        <p:txBody>
          <a:bodyPr>
            <a:normAutofit fontScale="90000"/>
          </a:bodyPr>
          <a:lstStyle/>
          <a:p>
            <a:pPr algn="r" rtl="1"/>
            <a:r>
              <a:rPr lang="fa-IR" sz="2400" dirty="0" smtClean="0">
                <a:cs typeface="B Sina" pitchFamily="2" charset="-78"/>
              </a:rPr>
              <a:t>۸</a:t>
            </a:r>
            <a:r>
              <a:rPr lang="en-US" sz="2400" dirty="0" smtClean="0">
                <a:cs typeface="B Sina" pitchFamily="2" charset="-78"/>
              </a:rPr>
              <a:t>- </a:t>
            </a:r>
            <a:r>
              <a:rPr lang="ar-SA" sz="2400" dirty="0" smtClean="0">
                <a:cs typeface="B Sina" pitchFamily="2" charset="-78"/>
              </a:rPr>
              <a:t>عطر و ادکلن</a:t>
            </a:r>
            <a:r>
              <a:rPr lang="fa-IR" i="1" dirty="0" smtClean="0"/>
              <a:t/>
            </a:r>
            <a:br>
              <a:rPr lang="fa-IR" i="1" dirty="0" smtClean="0"/>
            </a:br>
            <a:r>
              <a:rPr lang="ar-SA" sz="2000" b="1" dirty="0" smtClean="0">
                <a:cs typeface="B Nazanin" pitchFamily="2" charset="-78"/>
              </a:rPr>
              <a:t>کارخانجات تولید عطر و ادکلن اغلب اوقات از مواد شیمیایی مصنوعی و مشتقات نفت برای </a:t>
            </a:r>
            <a:r>
              <a:rPr lang="en-US" sz="2000" b="1" dirty="0" smtClean="0">
                <a:cs typeface="B Nazanin" pitchFamily="2" charset="-78"/>
              </a:rPr>
              <a:t> «</a:t>
            </a:r>
            <a:r>
              <a:rPr lang="ar-SA" sz="2000" b="1" dirty="0" smtClean="0">
                <a:cs typeface="B Nazanin" pitchFamily="2" charset="-78"/>
              </a:rPr>
              <a:t>تامین بوهایی ماندگار به همراه کاهش قیمت» بهره می برند. مواد نفتی همزمان با رطوبت، بوهای خوش را بر روی پوست بدن محبوس می کنند. البته پروپیلن گلیکول را تنها در عطر نمی توان یافت و مجموعه وسیعی از محصولات از این ماده نفتی بهره می برند: ضد یخ، شامپو و رنگها برخی از کاربردهای پروپیلن گلیکول هستند. البته دقت داشته باشید این شراکت در ماده ماده اولیه باعث نمی شود که شامپو را مناسب کاربرد به جای ضد یخ سازد یا اینکه رنگ، موهای تان را تمیز کند</a:t>
            </a:r>
            <a:r>
              <a:rPr lang="en-US" sz="2000" b="1" dirty="0" smtClean="0">
                <a:cs typeface="B Nazanin" pitchFamily="2" charset="-78"/>
              </a:rPr>
              <a:t>!</a:t>
            </a:r>
            <a:r>
              <a:rPr lang="fa-IR" sz="2000" b="1" dirty="0" smtClean="0">
                <a:cs typeface="B Nazanin" pitchFamily="2" charset="-78"/>
              </a:rPr>
              <a:t/>
            </a:r>
            <a:br>
              <a:rPr lang="fa-IR" sz="2000" b="1" dirty="0" smtClean="0">
                <a:cs typeface="B Nazanin" pitchFamily="2" charset="-78"/>
              </a:rPr>
            </a:br>
            <a:r>
              <a:rPr lang="en-US" sz="2000" b="1" dirty="0" smtClean="0">
                <a:cs typeface="B Nazanin" pitchFamily="2" charset="-78"/>
              </a:rPr>
              <a:t/>
            </a:r>
            <a:br>
              <a:rPr lang="en-US" sz="2000" b="1" dirty="0" smtClean="0">
                <a:cs typeface="B Nazanin" pitchFamily="2" charset="-78"/>
              </a:rPr>
            </a:br>
            <a:r>
              <a:rPr lang="fa-IR" sz="2400" dirty="0" smtClean="0">
                <a:cs typeface="B Sina" pitchFamily="2" charset="-78"/>
              </a:rPr>
              <a:t>۹</a:t>
            </a:r>
            <a:r>
              <a:rPr lang="en-US" sz="2400" dirty="0" smtClean="0">
                <a:cs typeface="B Sina" pitchFamily="2" charset="-78"/>
              </a:rPr>
              <a:t>- </a:t>
            </a:r>
            <a:r>
              <a:rPr lang="ar-SA" sz="2400" dirty="0" smtClean="0">
                <a:cs typeface="B Sina" pitchFamily="2" charset="-78"/>
              </a:rPr>
              <a:t>لنزهای چشمی</a:t>
            </a:r>
            <a:r>
              <a:rPr lang="fa-IR" sz="2000" i="1" dirty="0" smtClean="0"/>
              <a:t/>
            </a:r>
            <a:br>
              <a:rPr lang="fa-IR" sz="2000" i="1" dirty="0" smtClean="0"/>
            </a:br>
            <a:r>
              <a:rPr lang="ar-SA" sz="2000" b="1" dirty="0" smtClean="0">
                <a:cs typeface="B Nazanin" pitchFamily="2" charset="-78"/>
              </a:rPr>
              <a:t>پلیمرهای مصنوعی که لنزهای تماسی را نرم، راحت و قابل استفاده ساخته اند، از نفت به دست می آیند. این پلیمرها همچنین به اکسیژن اجازه می دهند از درون لنزها به راحتی حرکت کند. این یکی از حیاتی ترین مواردی است که لنزهای تماسی را قابل استفاده می سازد</a:t>
            </a:r>
            <a:r>
              <a:rPr lang="fa-IR" sz="2000" b="1" dirty="0" smtClean="0">
                <a:cs typeface="B Nazanin" pitchFamily="2" charset="-78"/>
              </a:rPr>
              <a:t/>
            </a:r>
            <a:br>
              <a:rPr lang="fa-IR" sz="2000" b="1" dirty="0" smtClean="0">
                <a:cs typeface="B Nazanin" pitchFamily="2" charset="-78"/>
              </a:rPr>
            </a:br>
            <a:r>
              <a:rPr lang="en-US" sz="2000" b="1" dirty="0" smtClean="0">
                <a:cs typeface="B Nazanin" pitchFamily="2" charset="-78"/>
              </a:rPr>
              <a:t/>
            </a:r>
            <a:br>
              <a:rPr lang="en-US" sz="2000" b="1" dirty="0" smtClean="0">
                <a:cs typeface="B Nazanin" pitchFamily="2" charset="-78"/>
              </a:rPr>
            </a:br>
            <a:r>
              <a:rPr lang="fa-IR" sz="2700" dirty="0" smtClean="0">
                <a:cs typeface="B Sina" pitchFamily="2" charset="-78"/>
              </a:rPr>
              <a:t>۱۰</a:t>
            </a:r>
            <a:r>
              <a:rPr lang="en-US" sz="2700" dirty="0" smtClean="0">
                <a:cs typeface="B Sina" pitchFamily="2" charset="-78"/>
              </a:rPr>
              <a:t>- </a:t>
            </a:r>
            <a:r>
              <a:rPr lang="ar-SA" sz="2700" dirty="0" smtClean="0">
                <a:cs typeface="B Sina" pitchFamily="2" charset="-78"/>
              </a:rPr>
              <a:t>طعمه ماهیگیر</a:t>
            </a:r>
            <a:r>
              <a:rPr lang="fa-IR" sz="2700" dirty="0" smtClean="0">
                <a:cs typeface="B Sina" pitchFamily="2" charset="-78"/>
              </a:rPr>
              <a:t>ی</a:t>
            </a:r>
            <a:r>
              <a:rPr lang="en-US" sz="2000" dirty="0" smtClean="0"/>
              <a:t/>
            </a:r>
            <a:br>
              <a:rPr lang="en-US" sz="2000" dirty="0" smtClean="0"/>
            </a:br>
            <a:r>
              <a:rPr lang="fa-IR" sz="2200" b="1" dirty="0" smtClean="0">
                <a:cs typeface="B Nazanin" pitchFamily="2" charset="-78"/>
              </a:rPr>
              <a:t>همان</a:t>
            </a:r>
            <a:r>
              <a:rPr lang="ar-SA" sz="2200" b="1" dirty="0" smtClean="0">
                <a:cs typeface="B Nazanin" pitchFamily="2" charset="-78"/>
              </a:rPr>
              <a:t> طور که هر ماهیگیر حرفه ای یا آماتوری تایید می کند، صید ماهی بدون نفت بسیار سخت است. نفت خام در تمام زمینه های ماهیگیری نقش حیاتی دارد. طعمه ها، چوب ماهیگیری، جلیقه نجات، قایق ماهیگیری و یخدان ویژه نگهداری ماهی، همه از مشتقات نفت هستند. و مهمتر از همه نخ نایلونی و شناوری که طعمه به آن متصل می شود، از نفت به دست می آی</a:t>
            </a:r>
            <a:r>
              <a:rPr lang="fa-IR" sz="2200" b="1" dirty="0" smtClean="0">
                <a:cs typeface="B Nazanin" pitchFamily="2" charset="-78"/>
              </a:rPr>
              <a:t>د</a:t>
            </a:r>
            <a:endParaRPr lang="en-US" sz="2200" b="1" dirty="0">
              <a:cs typeface="B Nazanin" pitchFamily="2" charset="-78"/>
            </a:endParaRPr>
          </a:p>
        </p:txBody>
      </p:sp>
    </p:spTree>
  </p:cSld>
  <p:clrMapOvr>
    <a:masterClrMapping/>
  </p:clrMapOvr>
  <p:transition spd="med">
    <p:pull dir="r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55</TotalTime>
  <Words>341</Words>
  <Application>Microsoft Office PowerPoint</Application>
  <PresentationFormat>On-screen Show (4:3)</PresentationFormat>
  <Paragraphs>10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Trek</vt:lpstr>
      <vt:lpstr>کاربردهای نفت خام</vt:lpstr>
      <vt:lpstr>اعماق زمین توسط کشتی یا خط لوله به پالایشگاه برده می‌شود. در پالایشگاه اجزای تشکیل دهنده‌ی نفت‌خام از هم جدا شده و به فرآورده‌های نفتی قابل استفاده تبدیل می‌‌شود.   واحد اندازه گیری نفت خام بشکه است. از یک بشکه 42 گالنی کمی بیش از 44 گالن فرآورده‌های نفتی حاصل می شود. این رقم بیشتر از حجم نفت‌خام اولیه است. برای فهم بهتر می توان به ذرت بو داده اشاره کرده که حجم بسیار بیشتری از ذرت اولیه دارد و ضمناً از ذرت اولیه بسیار خوشمزه‌تر است.   در انتها از یک بشکه نفت خام 1914 گالن بنزین اتومبیل به اضافه فرآورده‌های نفتی دیگر بدست می‌آید. بخش عمده‌ای از فرآورره‌های نفتی برای تولید انرژی مصرف می‌شود. به عنوان مثال در کشورمان ایران هموطنان‌مان برای گرم کردن منزل و حرکت ماشین از پروپان استفاده کنند.       مرکب، مداد، آدامس، مایع ظرفشویی، مواد بوگیر، عینک، صفحه گرامافون، لاستیک، آمونیاک، دریچه‌ی قلب و هزاران هزار ماده‌ی دیگر از نفت خام بدست می‌آید </vt:lpstr>
      <vt:lpstr>هنگامی که فرآورده‌های نفتی از جمله بنزین در اتوبوس، گازوئیل در کامیون و نفت سفید در منازل استفاده می‌شود، دی‌اکسید‌کربن (CO2) تولید می‌کند. این گاز، سمی و خطرناک است در واقع دی‌اکسیدکربن بازدم انسان‌هاست و برای محیط زیست زیان دارد.   حفر چاه‌های نفتی نیز قوانین و مقررات خاص خود را دارد. چرا که حفر این چاه‌ها بدون در نظر گرفتن معیارهای استاندارد باعث آلودگی و ایجاد خطر در محیط زیست می‌شود.       کاربرد اصلی نفت خام در روزگار نو چندان تعجب بر انگیز نیست. بیش ا ز ۵۰ درصد آن تبدیل به بنزین می شود. در حقیقت حدود ۷۰ درصد نفت خام برای جابجایی و حمل و نقل تبدیل و مصرف می شود. هرچند که نفت خام و محصولات جانبی آن تنها به همین سوخت اتومبیل و دیگر وسایل نقلیه محدود نمی شوند و پایه اصلی تولید محصولات بسیار متنوعی هستند که شاید هیچ گاه این موضوع را نشنیده باشید</vt:lpstr>
      <vt:lpstr> ۱۰ محصول شگفت انگیزی داشته باشیم که از نفت و مشتقات آن تولید می شوند.  ۱- تجهیزات ورزشی ۲- آدامس بادکنکی ۳- ماتیک ۴- دندان های مصنوعی ۵- خمیر دندان ۶- سیم گیتار ۷- دئودرانت و ضد عرق ۸- عطر و ادکلن ۹- لنزهای چشمی ۱۰- طعمه ماهیگیری</vt:lpstr>
      <vt:lpstr>۱- تجهیزات ورزشی بدون وجود نفت، بی شک ورزش مدرن، وضعیت فعلی خود را نداشت. تولید توپ های گلف مدرن، تورهای فوتبال، چمن مصنوعی، بسکتبال، راکتهای تنیس، توپهای راگبی و... مدیون نفت و مشتقات آن هستند.     ۲- آدامس بادکنکی بله، درست است. متاسفم اگر هم اکنون در حال جویدن یکی از این شگفتی های نفتی هستید.اما حقیقت دارد، این محصول هم حاوی مشتقات نفتی است. بخش هایی از این محصول جویدنی و نرم هم از نفت مشتق شده است! اگرچه روی لفافه اغلب آدامس ها هنگام درج محتویات به عبارت gum base بسنده می شود. این پایه یا base از واکسها، مشتقات نفتی، اسید سیتریک، گلیسرین، لانولین و... تشکیل شده است. خب، دفعه بعد که سراغ پمپ بنزین یا خرید آدامس می روید، حداقل می دانید که شما و ماشین تان از خوراکی هم خانواده ای خوش تان می آید که از تجزیه سوختهای فسیلی به دست آمده است</vt:lpstr>
      <vt:lpstr>۳- ماتیک اخم نکنید، بسیاری از ماتیک های لب با نفت ساخته می شوند. واکس پارافین ماده اصلی شکل دهنده لوله های ماتیک است و البته کارکرد روان و نرم آنها را تضمین می کند. واکس پارافین یک ماده جامد، نرم، بدون رنگ یا سفید است که از نفت خام یا ذغال سنگ مشتق می شود. البته تنها کاربرد پارافین در تولید ماتیک نیست، بلکه لیست بلندبالایی از کالاهای دور و برمان از پارافین  ساخته می شوند: شمعها، لفافه شکلات ها یا گلوله های پینت بال   ۴- دندان های مصنوعی از این پس احتمالا دندان مصنوعی پدربزرگ اندکی ترسناک تر شود. دندان های مصنوعی مدرن اغلب از رنگ دانه های بر پایه کربن برای تعیین رنگهای شان بهره می برند. این رنگها اغلب با استفاده از ذغال سنگ، نفت خام یا برخی منابع گیاهی تولید می شوند. البته این رنگ دانه ها دارای تاییدیه سازمان غذا و دارو (FDA) هستند و در اغلب رنگهای خوراکی مورد استفاده در آشپزخانه هم یافت می شوند. خب، فکر می کنم اگر قرار باشد انتخاب کنید رنگ صورتی زیبای آدامس تان از کرم ابریشم گرفته شود، یا اینکه از رنگ های مجازی نشات گرفته از سوخت های فسیلی آن را نقاشی کنند، شاید کرم ابریشم انتخاب جالب تری باشد! </vt:lpstr>
      <vt:lpstr>۵- خمیر دندان بعد از خواندن محصول شماره ۴، شاید تصمیم بگیرید مراقبت از دندان های تان را دو برابر کنید تا نیازی به چنین محصولات نفتی نداشته باشید. خب، مساله اینجا است که کارخانه های تولید خمیردندان هم مصرف سه برابری از نفت خام دارند.  یکی از مشتقات نفت است. این ترکیب، ماده اصلی خمیردندان است که به ترکیبات پایه نفتی خمیردندان اجازه می دهد تا در حلال پایه آبی حل شوند. علاوه بر این از رنگ دانه های به دست آمده از نفت در خمیردندان نیز استفاده می شود.   ۶- سیم گیتار سیمهای مورد استفاده در اغلب گیتارهای مدرن از نایلون ساخته شده که یکی از مشتقات نفت خام است. در حقیقت نایلون اولین بار در ۲۸ فوریه ۱۹۳۵ در مرکز تحقیقاتی DuPont توسط والاس کاروترز تولید شد. او به دنبال جایگزینی برای ابریشم طبیعی بود که طی جنگ کمیاب شده بود.  ۷- دئودرانت و ضد عرق ظاهرا دو کار اصلی که بسیاری از ما برای خوشبو شدن بدن مان انجام می دهیم، اسپری کردن یا مالیدن سوخت های فسیلی به پوست مان است. در ساخت دئودرانت و ضد عرق نیز مانند عطر و ادکلن به طور معمول از پروپیلن گلیکول استفاده می شود. یک ماده از مشتقات نفت که راهی ارزان برای روان سازی محصولات و کاربرد راحت تر آنها است.  </vt:lpstr>
      <vt:lpstr>۸- عطر و ادکلن کارخانجات تولید عطر و ادکلن اغلب اوقات از مواد شیمیایی مصنوعی و مشتقات نفت برای  «تامین بوهایی ماندگار به همراه کاهش قیمت» بهره می برند. مواد نفتی همزمان با رطوبت، بوهای خوش را بر روی پوست بدن محبوس می کنند. البته پروپیلن گلیکول را تنها در عطر نمی توان یافت و مجموعه وسیعی از محصولات از این ماده نفتی بهره می برند: ضد یخ، شامپو و رنگها برخی از کاربردهای پروپیلن گلیکول هستند. البته دقت داشته باشید این شراکت در ماده ماده اولیه باعث نمی شود که شامپو را مناسب کاربرد به جای ضد یخ سازد یا اینکه رنگ، موهای تان را تمیز کند!  ۹- لنزهای چشمی پلیمرهای مصنوعی که لنزهای تماسی را نرم، راحت و قابل استفاده ساخته اند، از نفت به دست می آیند. این پلیمرها همچنین به اکسیژن اجازه می دهند از درون لنزها به راحتی حرکت کند. این یکی از حیاتی ترین مواردی است که لنزهای تماسی را قابل استفاده می سازد  ۱۰- طعمه ماهیگیری همان طور که هر ماهیگیر حرفه ای یا آماتوری تایید می کند، صید ماهی بدون نفت بسیار سخت است. نفت خام در تمام زمینه های ماهیگیری نقش حیاتی دارد. طعمه ها، چوب ماهیگیری، جلیقه نجات، قایق ماهیگیری و یخدان ویژه نگهداری ماهی، همه از مشتقات نفت هستند. و مهمتر از همه نخ نایلونی و شناوری که طعمه به آن متصل می شود، از نفت به دست می آید</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کاربردهای نفت خام</dc:title>
  <dc:creator>mahdi</dc:creator>
  <cp:lastModifiedBy>mahdi</cp:lastModifiedBy>
  <cp:revision>8</cp:revision>
  <dcterms:created xsi:type="dcterms:W3CDTF">2016-11-06T16:13:30Z</dcterms:created>
  <dcterms:modified xsi:type="dcterms:W3CDTF">2016-11-10T11:45:20Z</dcterms:modified>
</cp:coreProperties>
</file>